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0" r:id="rId2"/>
    <p:sldId id="264" r:id="rId3"/>
    <p:sldId id="379" r:id="rId4"/>
    <p:sldId id="390" r:id="rId5"/>
    <p:sldId id="394" r:id="rId6"/>
    <p:sldId id="382" r:id="rId7"/>
    <p:sldId id="383" r:id="rId8"/>
    <p:sldId id="385" r:id="rId9"/>
    <p:sldId id="395" r:id="rId10"/>
    <p:sldId id="386" r:id="rId11"/>
    <p:sldId id="391" r:id="rId12"/>
    <p:sldId id="388" r:id="rId13"/>
    <p:sldId id="396" r:id="rId14"/>
    <p:sldId id="397" r:id="rId15"/>
    <p:sldId id="398" r:id="rId16"/>
    <p:sldId id="389" r:id="rId17"/>
    <p:sldId id="392" r:id="rId18"/>
    <p:sldId id="399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3" userDrawn="1">
          <p15:clr>
            <a:srgbClr val="A4A3A4"/>
          </p15:clr>
        </p15:guide>
        <p15:guide id="4" pos="72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200"/>
    <a:srgbClr val="E6AF00"/>
    <a:srgbClr val="FB85D4"/>
    <a:srgbClr val="FCA6DF"/>
    <a:srgbClr val="424242"/>
    <a:srgbClr val="18CAC2"/>
    <a:srgbClr val="D9D9D9"/>
    <a:srgbClr val="8FAADC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9" autoAdjust="0"/>
    <p:restoredTop sz="95405" autoAdjust="0"/>
  </p:normalViewPr>
  <p:slideViewPr>
    <p:cSldViewPr showGuides="1">
      <p:cViewPr varScale="1">
        <p:scale>
          <a:sx n="70" d="100"/>
          <a:sy n="70" d="100"/>
        </p:scale>
        <p:origin x="-570" y="-102"/>
      </p:cViewPr>
      <p:guideLst>
        <p:guide orient="horz" pos="2160"/>
        <p:guide pos="3840"/>
        <p:guide pos="393"/>
        <p:guide pos="728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0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B410A-F33F-4AB4-852F-D1CE6502B2C4}" type="datetimeFigureOut">
              <a:rPr lang="vi-VN" smtClean="0"/>
              <a:pPr/>
              <a:t>12/12/2020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A3FDB-E1FF-41D5-9DDE-74331BAB0A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3107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A3FDB-E1FF-41D5-9DDE-74331BAB0AAA}" type="slidenum">
              <a:rPr lang="vi-VN" smtClean="0"/>
              <a:pPr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8865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www.rehberlikservisim.com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99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www.rehberlikservisim.com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157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www.rehberlikservisim.com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373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www.rehberlikservisim.com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067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www.rehberlikservisim.com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273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www.rehberlikservisim.com</a:t>
            </a: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639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www.rehberlikservisim.com</a:t>
            </a:r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023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628579"/>
            <a:ext cx="11471920" cy="7920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6023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www.rehberlikservisim.com</a:t>
            </a:r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790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www.rehberlikservisim.com</a:t>
            </a: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793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www.rehberlikservisim.com</a:t>
            </a: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020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5"/>
          <p:cNvGrpSpPr>
            <a:grpSpLocks/>
          </p:cNvGrpSpPr>
          <p:nvPr userDrawn="1"/>
        </p:nvGrpSpPr>
        <p:grpSpPr bwMode="auto">
          <a:xfrm>
            <a:off x="0" y="6453336"/>
            <a:ext cx="12192000" cy="404664"/>
            <a:chOff x="0" y="4681728"/>
            <a:chExt cx="9163025" cy="377952"/>
          </a:xfrm>
        </p:grpSpPr>
        <p:sp>
          <p:nvSpPr>
            <p:cNvPr id="13" name="矩形 3"/>
            <p:cNvSpPr/>
            <p:nvPr/>
          </p:nvSpPr>
          <p:spPr>
            <a:xfrm>
              <a:off x="0" y="4681728"/>
              <a:ext cx="9163025" cy="37795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4" name="矩形 4"/>
            <p:cNvSpPr/>
            <p:nvPr/>
          </p:nvSpPr>
          <p:spPr>
            <a:xfrm>
              <a:off x="8785201" y="4681728"/>
              <a:ext cx="377824" cy="37795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5" name="矩形 5"/>
            <p:cNvSpPr/>
            <p:nvPr/>
          </p:nvSpPr>
          <p:spPr>
            <a:xfrm>
              <a:off x="0" y="4681728"/>
              <a:ext cx="377824" cy="37795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6" name="等腰三角形 6"/>
            <p:cNvSpPr/>
            <p:nvPr/>
          </p:nvSpPr>
          <p:spPr>
            <a:xfrm rot="5400000">
              <a:off x="8910592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7" name="等腰三角形 7"/>
            <p:cNvSpPr/>
            <p:nvPr/>
          </p:nvSpPr>
          <p:spPr>
            <a:xfrm rot="16200000">
              <a:off x="125391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组合 24"/>
          <p:cNvGrpSpPr>
            <a:grpSpLocks/>
          </p:cNvGrpSpPr>
          <p:nvPr userDrawn="1"/>
        </p:nvGrpSpPr>
        <p:grpSpPr bwMode="auto">
          <a:xfrm>
            <a:off x="-9600" y="500528"/>
            <a:ext cx="12217400" cy="671101"/>
            <a:chOff x="0" y="242094"/>
            <a:chExt cx="9163025" cy="564356"/>
          </a:xfrm>
        </p:grpSpPr>
        <p:grpSp>
          <p:nvGrpSpPr>
            <p:cNvPr id="25" name="组合 9"/>
            <p:cNvGrpSpPr>
              <a:grpSpLocks/>
            </p:cNvGrpSpPr>
            <p:nvPr/>
          </p:nvGrpSpPr>
          <p:grpSpPr bwMode="auto">
            <a:xfrm flipH="1">
              <a:off x="9060600" y="242094"/>
              <a:ext cx="102425" cy="564356"/>
              <a:chOff x="7668348" y="242094"/>
              <a:chExt cx="98744" cy="564356"/>
            </a:xfrm>
          </p:grpSpPr>
          <p:sp>
            <p:nvSpPr>
              <p:cNvPr id="32" name="矩形 16"/>
              <p:cNvSpPr/>
              <p:nvPr/>
            </p:nvSpPr>
            <p:spPr>
              <a:xfrm>
                <a:off x="7668348" y="242468"/>
                <a:ext cx="62748" cy="56461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3" name="直接连接符 17"/>
              <p:cNvCxnSpPr/>
              <p:nvPr/>
            </p:nvCxnSpPr>
            <p:spPr>
              <a:xfrm>
                <a:off x="7767827" y="242468"/>
                <a:ext cx="0" cy="564610"/>
              </a:xfrm>
              <a:prstGeom prst="line">
                <a:avLst/>
              </a:prstGeom>
              <a:ln w="285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3"/>
            <p:cNvGrpSpPr>
              <a:grpSpLocks/>
            </p:cNvGrpSpPr>
            <p:nvPr/>
          </p:nvGrpSpPr>
          <p:grpSpPr bwMode="auto">
            <a:xfrm>
              <a:off x="0" y="242094"/>
              <a:ext cx="480244" cy="564356"/>
              <a:chOff x="0" y="242094"/>
              <a:chExt cx="480244" cy="564356"/>
            </a:xfrm>
          </p:grpSpPr>
          <p:sp>
            <p:nvSpPr>
              <p:cNvPr id="28" name="矩形 12"/>
              <p:cNvSpPr/>
              <p:nvPr/>
            </p:nvSpPr>
            <p:spPr>
              <a:xfrm>
                <a:off x="0" y="242468"/>
                <a:ext cx="425449" cy="56461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9" name="直接连接符 13"/>
              <p:cNvCxnSpPr/>
              <p:nvPr/>
            </p:nvCxnSpPr>
            <p:spPr>
              <a:xfrm>
                <a:off x="481012" y="242468"/>
                <a:ext cx="0" cy="564610"/>
              </a:xfrm>
              <a:prstGeom prst="line">
                <a:avLst/>
              </a:prstGeom>
              <a:ln w="285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/>
          <p:cNvSpPr txBox="1"/>
          <p:nvPr userDrawn="1"/>
        </p:nvSpPr>
        <p:spPr>
          <a:xfrm>
            <a:off x="10992544" y="719118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COMPANY NAME</a:t>
            </a:r>
            <a:endParaRPr lang="vi-VN" sz="1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TextBox 42"/>
          <p:cNvSpPr txBox="1"/>
          <p:nvPr userDrawn="1"/>
        </p:nvSpPr>
        <p:spPr>
          <a:xfrm>
            <a:off x="10992544" y="90872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ABS.COM</a:t>
            </a:r>
            <a:endParaRPr lang="vi-VN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8" name="Straight Connector 47"/>
          <p:cNvCxnSpPr/>
          <p:nvPr userDrawn="1"/>
        </p:nvCxnSpPr>
        <p:spPr>
          <a:xfrm>
            <a:off x="10992544" y="935142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 userDrawn="1"/>
        </p:nvGrpSpPr>
        <p:grpSpPr>
          <a:xfrm>
            <a:off x="10272464" y="663642"/>
            <a:ext cx="645677" cy="533110"/>
            <a:chOff x="473446" y="6325727"/>
            <a:chExt cx="645677" cy="533110"/>
          </a:xfrm>
        </p:grpSpPr>
        <p:grpSp>
          <p:nvGrpSpPr>
            <p:cNvPr id="22" name="Group 21"/>
            <p:cNvGrpSpPr/>
            <p:nvPr userDrawn="1"/>
          </p:nvGrpSpPr>
          <p:grpSpPr>
            <a:xfrm>
              <a:off x="473446" y="6325727"/>
              <a:ext cx="645677" cy="533110"/>
              <a:chOff x="1614488" y="2814638"/>
              <a:chExt cx="3513263" cy="2918618"/>
            </a:xfrm>
          </p:grpSpPr>
          <p:sp>
            <p:nvSpPr>
              <p:cNvPr id="24" name="AutoShape 10"/>
              <p:cNvSpPr>
                <a:spLocks noChangeArrowheads="1"/>
              </p:cNvSpPr>
              <p:nvPr/>
            </p:nvSpPr>
            <p:spPr bwMode="gray">
              <a:xfrm>
                <a:off x="1614488" y="2814638"/>
                <a:ext cx="3513263" cy="291861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chemeClr val="accent5"/>
                  </a:gs>
                  <a:gs pos="26500">
                    <a:srgbClr val="E6E6E6"/>
                  </a:gs>
                  <a:gs pos="34000">
                    <a:schemeClr val="accent5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chemeClr val="accent5"/>
                  </a:gs>
                  <a:gs pos="73500">
                    <a:srgbClr val="E6E6E6"/>
                  </a:gs>
                  <a:gs pos="92500">
                    <a:schemeClr val="accent5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vi-VN">
                  <a:solidFill>
                    <a:srgbClr val="FFFFFF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6" name="AutoShape 11"/>
              <p:cNvSpPr>
                <a:spLocks noChangeArrowheads="1"/>
              </p:cNvSpPr>
              <p:nvPr/>
            </p:nvSpPr>
            <p:spPr bwMode="gray">
              <a:xfrm>
                <a:off x="1827205" y="2990456"/>
                <a:ext cx="3087826" cy="2566978"/>
              </a:xfrm>
              <a:prstGeom prst="hexagon">
                <a:avLst>
                  <a:gd name="adj" fmla="val 28896"/>
                  <a:gd name="vf" fmla="val 115470"/>
                </a:avLst>
              </a:prstGeom>
              <a:solidFill>
                <a:schemeClr val="accent5"/>
              </a:solidFill>
              <a:ln w="9525">
                <a:solidFill>
                  <a:schemeClr val="accent5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vi-VN">
                  <a:solidFill>
                    <a:srgbClr val="FFFFFF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23" name="TextBox 22"/>
            <p:cNvSpPr txBox="1"/>
            <p:nvPr userDrawn="1"/>
          </p:nvSpPr>
          <p:spPr>
            <a:xfrm>
              <a:off x="549026" y="6381328"/>
              <a:ext cx="49926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smtClean="0">
                  <a:solidFill>
                    <a:schemeClr val="bg1"/>
                  </a:solidFill>
                  <a:latin typeface="+mj-lt"/>
                </a:rPr>
                <a:t>Your Logo</a:t>
              </a:r>
              <a:endParaRPr lang="vi-VN" sz="1100" b="1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185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0" y="2492896"/>
            <a:ext cx="12192000" cy="25922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8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LİSELERE GEÇİŞ SİSTEMİ</a:t>
            </a:r>
            <a:endParaRPr lang="en-US" sz="8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91744" y="4941169"/>
            <a:ext cx="496721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600" b="1" dirty="0" smtClean="0">
                <a:solidFill>
                  <a:schemeClr val="accent3"/>
                </a:solidFill>
              </a:rPr>
              <a:t>2020</a:t>
            </a:r>
          </a:p>
          <a:p>
            <a:pPr algn="ctr"/>
            <a:r>
              <a:rPr lang="tr-TR" sz="4000" b="1" dirty="0" smtClean="0">
                <a:solidFill>
                  <a:schemeClr val="accent3"/>
                </a:solidFill>
              </a:rPr>
              <a:t>Öğrenci Semineri</a:t>
            </a:r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153083" y="-217593"/>
            <a:ext cx="561662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9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LGS</a:t>
            </a:r>
            <a:endParaRPr lang="tr-TR" sz="19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3800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4896544" cy="4896544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 ZORUNLU MU?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5697443" y="2545160"/>
            <a:ext cx="6480720" cy="1969770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tr-TR" sz="40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Sınava isteyen öğrenciler girecek, zorunlu olmayacak.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SINAVLA ÖĞRENCİ ALAN LİSELERE TERCİH İŞLEMLERİ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0" y="1693662"/>
            <a:ext cx="12192000" cy="13542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tr-TR" sz="40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Roboto Condensed" panose="02000000000000000000" pitchFamily="2" charset="0"/>
              </a:rPr>
              <a:t>S</a:t>
            </a:r>
            <a:r>
              <a:rPr lang="tr-TR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Roboto Condensed" panose="02000000000000000000" pitchFamily="2" charset="0"/>
              </a:rPr>
              <a:t>ınavla öğrenci alan okullardan en fazla 10 okul tercih edilecek</a:t>
            </a:r>
            <a:r>
              <a:rPr lang="tr-TR" sz="4000" b="1" i="1" dirty="0" smtClean="0">
                <a:solidFill>
                  <a:schemeClr val="tx1"/>
                </a:solidFill>
                <a:latin typeface="+mj-lt"/>
                <a:ea typeface="Roboto Condensed" panose="02000000000000000000" pitchFamily="2" charset="0"/>
              </a:rPr>
              <a:t>.</a:t>
            </a:r>
            <a:endParaRPr lang="en-US" sz="4000" b="1" i="1" dirty="0">
              <a:solidFill>
                <a:schemeClr val="tx1"/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263352" y="3639340"/>
            <a:ext cx="11665296" cy="196977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tr-TR" sz="4000" b="1" i="1" dirty="0" smtClean="0">
                <a:solidFill>
                  <a:schemeClr val="bg1"/>
                </a:solidFill>
                <a:latin typeface="+mj-lt"/>
                <a:ea typeface="Roboto Condensed" panose="02000000000000000000" pitchFamily="2" charset="0"/>
              </a:rPr>
              <a:t>Herhangi bir okula yerleşememesi durumunda; </a:t>
            </a:r>
            <a:r>
              <a:rPr lang="tr-TR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Roboto Condensed" panose="02000000000000000000" pitchFamily="2" charset="0"/>
              </a:rPr>
              <a:t>sınavsız öğrenci alan okullardan birine tercihlerine göre yerleştirilecek.</a:t>
            </a:r>
            <a:endParaRPr lang="en-US" sz="4000" b="1" i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7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929924"/>
            <a:ext cx="4752528" cy="419703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TERCİHLER NASIL YAPILACAK?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5159896" y="1439817"/>
            <a:ext cx="7128792" cy="4431983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b="1" i="1" dirty="0" smtClean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Tercihlerde öğrencinin karşısına</a:t>
            </a:r>
          </a:p>
          <a:p>
            <a:endParaRPr lang="tr-TR" b="1" i="1" dirty="0" smtClean="0">
              <a:solidFill>
                <a:schemeClr val="accent3"/>
              </a:solidFill>
              <a:latin typeface="+mj-lt"/>
              <a:ea typeface="Roboto Condensed" panose="02000000000000000000" pitchFamily="2" charset="0"/>
            </a:endParaRPr>
          </a:p>
          <a:p>
            <a:r>
              <a:rPr lang="tr-TR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1-Yerel Yerleştirme</a:t>
            </a:r>
          </a:p>
          <a:p>
            <a:r>
              <a:rPr lang="tr-TR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2-Merkezi Yerleştirme,</a:t>
            </a:r>
          </a:p>
          <a:p>
            <a:r>
              <a:rPr lang="tr-TR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3-Pansiyonlu Okullara Yerleştirme </a:t>
            </a:r>
          </a:p>
          <a:p>
            <a:endParaRPr lang="tr-TR" sz="2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endParaRPr lang="tr-TR" sz="2000" b="1" i="1" dirty="0" smtClean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pPr algn="ctr"/>
            <a:r>
              <a:rPr lang="tr-TR" sz="2000" b="1" i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Roboto Condensed" panose="02000000000000000000" pitchFamily="2" charset="0"/>
              </a:rPr>
              <a:t>ekranı olmak üzere 3 tercih ekranı çıkacak. Yerel yerleştirme tercihi yapmak zorunlu olup, yerel yerleştirme yapmayan öğrencilere diğer tercih ekranları açılmayacak.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93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YEREL YERLEŞTİRME NASIL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6093968" y="1875604"/>
            <a:ext cx="5762672" cy="3939540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2800" b="1" dirty="0" smtClean="0">
                <a:solidFill>
                  <a:schemeClr val="accent5">
                    <a:lumMod val="75000"/>
                  </a:schemeClr>
                </a:solidFill>
              </a:rPr>
              <a:t>1-Öğrencinin </a:t>
            </a:r>
            <a:r>
              <a:rPr lang="tr-TR" sz="2800" b="1" dirty="0">
                <a:solidFill>
                  <a:schemeClr val="accent5">
                    <a:lumMod val="75000"/>
                  </a:schemeClr>
                </a:solidFill>
              </a:rPr>
              <a:t>İ</a:t>
            </a:r>
            <a:r>
              <a:rPr lang="tr-TR" sz="2800" b="1" dirty="0" smtClean="0">
                <a:solidFill>
                  <a:schemeClr val="accent5">
                    <a:lumMod val="75000"/>
                  </a:schemeClr>
                </a:solidFill>
              </a:rPr>
              <a:t>kamet Adresi,</a:t>
            </a:r>
          </a:p>
          <a:p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2-Ortaöğretim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B</a:t>
            </a:r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aşarı Puanı,</a:t>
            </a:r>
          </a:p>
          <a:p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3-8. Sınıf Özürsüz Devamsızlık,</a:t>
            </a:r>
          </a:p>
          <a:p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4-Yıl Sonu Başarı Puanı Üstünlüğü </a:t>
            </a:r>
            <a:r>
              <a:rPr lang="tr-TR" sz="2400" b="1" i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Roboto Condensed" panose="02000000000000000000" pitchFamily="2" charset="0"/>
              </a:rPr>
              <a:t>(Sırasıyla 8,7 ve 6. sınıf)</a:t>
            </a:r>
          </a:p>
          <a:p>
            <a:endParaRPr lang="tr-TR" sz="2400" b="1" i="1" dirty="0">
              <a:solidFill>
                <a:schemeClr val="bg2">
                  <a:lumMod val="2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r>
              <a:rPr lang="tr-TR" sz="24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Sırasıyla bu kriterlere göre yapılacak.</a:t>
            </a:r>
            <a:endParaRPr lang="tr-TR" sz="2800" b="1" i="1" dirty="0" smtClean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endParaRPr lang="tr-TR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endParaRPr lang="en-US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79376" y="1823850"/>
            <a:ext cx="4896544" cy="39761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803412" y="2258055"/>
            <a:ext cx="424847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YEREL</a:t>
            </a:r>
            <a:r>
              <a:rPr lang="tr-TR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YERLEŞTİRMEDE </a:t>
            </a:r>
          </a:p>
          <a:p>
            <a:pPr algn="ctr"/>
            <a:r>
              <a:rPr lang="tr-T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KRİTERLER</a:t>
            </a:r>
            <a:endParaRPr lang="tr-T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09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YEREL YERLEŞTİRMEDE ÖNCELİK?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875420" y="1342237"/>
            <a:ext cx="10945216" cy="1600438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just"/>
            <a:r>
              <a:rPr lang="tr-TR" sz="2400" dirty="0"/>
              <a:t>Öğrenciler, ikamet adresine göre bulunduğu Kayıt Alanından okul tercih </a:t>
            </a:r>
            <a:r>
              <a:rPr lang="tr-TR" sz="2400" dirty="0" smtClean="0"/>
              <a:t>etmeleri durumunda</a:t>
            </a:r>
            <a:r>
              <a:rPr lang="tr-TR" sz="2400" dirty="0"/>
              <a:t>, aynı okulu tercih eden Komşu Kayıt Alanındaki öğrencilerden; Komşu </a:t>
            </a:r>
            <a:r>
              <a:rPr lang="tr-TR" sz="2400" dirty="0" smtClean="0"/>
              <a:t>Kayıt Alanındaki </a:t>
            </a:r>
            <a:r>
              <a:rPr lang="tr-TR" sz="2400" dirty="0"/>
              <a:t>öğrenciler de Diğer Kayıt Alanlarındaki öğrencilerden </a:t>
            </a:r>
            <a:r>
              <a:rPr lang="tr-TR" sz="2400" dirty="0" smtClean="0"/>
              <a:t>öncelikli yerleştirilecektir.</a:t>
            </a:r>
            <a:endParaRPr lang="tr-TR" sz="24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511824" y="645789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70C0"/>
                </a:solidFill>
              </a:rPr>
              <a:t>www.</a:t>
            </a:r>
            <a:r>
              <a:rPr lang="tr-TR" sz="2000" b="1" dirty="0" err="1" smtClean="0">
                <a:solidFill>
                  <a:srgbClr val="0070C0"/>
                </a:solidFill>
              </a:rPr>
              <a:t>rehberlikservisim</a:t>
            </a:r>
            <a:r>
              <a:rPr lang="tr-TR" sz="2000" b="1" dirty="0" smtClean="0">
                <a:solidFill>
                  <a:srgbClr val="0070C0"/>
                </a:solidFill>
              </a:rPr>
              <a:t>.com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83332" y="1488390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200" b="1" dirty="0" smtClean="0">
                <a:solidFill>
                  <a:schemeClr val="accent3"/>
                </a:solidFill>
              </a:rPr>
              <a:t>1</a:t>
            </a:r>
            <a:endParaRPr lang="tr-TR" sz="7200" b="1" dirty="0">
              <a:solidFill>
                <a:schemeClr val="accent3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318" y="2970897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200" b="1" dirty="0" smtClean="0">
                <a:solidFill>
                  <a:schemeClr val="accent3"/>
                </a:solidFill>
              </a:rPr>
              <a:t>2</a:t>
            </a:r>
            <a:endParaRPr lang="tr-TR" sz="7200" b="1" dirty="0">
              <a:solidFill>
                <a:schemeClr val="accent3"/>
              </a:solidFill>
            </a:endParaRPr>
          </a:p>
        </p:txBody>
      </p:sp>
      <p:sp>
        <p:nvSpPr>
          <p:cNvPr id="10" name="Title 13"/>
          <p:cNvSpPr txBox="1">
            <a:spLocks/>
          </p:cNvSpPr>
          <p:nvPr/>
        </p:nvSpPr>
        <p:spPr>
          <a:xfrm>
            <a:off x="1010647" y="3140175"/>
            <a:ext cx="10945216" cy="861774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just"/>
            <a:r>
              <a:rPr lang="tr-TR" sz="2400" dirty="0"/>
              <a:t>Yerleştirmede, Okul Başarı Puanı yüksek olan öğrenciler öncelikli olarak yerleştirilecektir</a:t>
            </a:r>
            <a:endParaRPr lang="en-US" sz="24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107671" y="4339887"/>
            <a:ext cx="106843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Yerleştirmede, 8’inci sınıfta okula özürsüz devamsızlık yapılan </a:t>
            </a:r>
            <a:r>
              <a:rPr lang="tr-TR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gün sayısı </a:t>
            </a:r>
            <a:r>
              <a:rPr lang="tr-T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az </a:t>
            </a:r>
            <a:r>
              <a:rPr lang="tr-TR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olan öğrenciler </a:t>
            </a:r>
            <a:r>
              <a:rPr lang="tr-T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öncelikli olarak yerleştirilecektir.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218559" y="4216777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200" b="1" dirty="0" smtClean="0">
                <a:solidFill>
                  <a:schemeClr val="accent3"/>
                </a:solidFill>
              </a:rPr>
              <a:t>3</a:t>
            </a:r>
            <a:endParaRPr lang="tr-TR" sz="72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64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MERKEZİ YERLEŞTİRME NASIL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6093968" y="1383163"/>
            <a:ext cx="5762672" cy="4924425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2800" b="1" dirty="0" smtClean="0">
                <a:solidFill>
                  <a:schemeClr val="accent5">
                    <a:lumMod val="75000"/>
                  </a:schemeClr>
                </a:solidFill>
              </a:rPr>
              <a:t>1-Sınav Puanı,</a:t>
            </a:r>
          </a:p>
          <a:p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2-Ortaöğretim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B</a:t>
            </a:r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aşarı Puanı,</a:t>
            </a:r>
          </a:p>
          <a:p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3-</a:t>
            </a:r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ea typeface="Roboto Condensed" panose="02000000000000000000" pitchFamily="2" charset="0"/>
              </a:rPr>
              <a:t>Yıl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ea typeface="Roboto Condensed" panose="02000000000000000000" pitchFamily="2" charset="0"/>
              </a:rPr>
              <a:t>Sonu Başarı Puanı </a:t>
            </a:r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ea typeface="Roboto Condensed" panose="02000000000000000000" pitchFamily="2" charset="0"/>
              </a:rPr>
              <a:t>Üstünlüğü </a:t>
            </a:r>
            <a:r>
              <a:rPr lang="tr-TR" sz="2000" b="1" i="1" dirty="0" smtClean="0">
                <a:solidFill>
                  <a:schemeClr val="bg2">
                    <a:lumMod val="25000"/>
                  </a:schemeClr>
                </a:solidFill>
                <a:ea typeface="Roboto Condensed" panose="02000000000000000000" pitchFamily="2" charset="0"/>
              </a:rPr>
              <a:t>(sırasıyla 8,7 ve 6. Sınıf)</a:t>
            </a:r>
            <a:endParaRPr lang="tr-TR" sz="2800" b="1" i="1" dirty="0">
              <a:solidFill>
                <a:schemeClr val="bg2">
                  <a:lumMod val="25000"/>
                </a:schemeClr>
              </a:solidFill>
              <a:ea typeface="Roboto Condensed" panose="02000000000000000000" pitchFamily="2" charset="0"/>
            </a:endParaRPr>
          </a:p>
          <a:p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3-8. Sınıf Özürsüz Devamsızlık,</a:t>
            </a:r>
          </a:p>
          <a:p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4-Tercih önceliği,</a:t>
            </a:r>
          </a:p>
          <a:p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5-Öğrencinin Yaşı (küçük olana)</a:t>
            </a:r>
          </a:p>
          <a:p>
            <a:endParaRPr lang="tr-TR" sz="2800" b="1" i="1" dirty="0" smtClean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pPr algn="ctr"/>
            <a:r>
              <a:rPr lang="tr-TR" sz="2000" b="1" i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Roboto Condensed" panose="02000000000000000000" pitchFamily="2" charset="0"/>
              </a:rPr>
              <a:t>Öncelikle sınav puanına bakılacak eşitlik olması durumunda sırasıyla diğer kriterlere bakılacak.</a:t>
            </a:r>
            <a:endParaRPr lang="tr-TR" sz="2000" b="1" i="1" dirty="0">
              <a:solidFill>
                <a:schemeClr val="bg2">
                  <a:lumMod val="2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endParaRPr lang="en-US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79376" y="1823850"/>
            <a:ext cx="4896544" cy="39761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479376" y="2258055"/>
            <a:ext cx="48965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MERKEZİ</a:t>
            </a:r>
            <a:r>
              <a:rPr lang="tr-T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YERLEŞTİRMEDE </a:t>
            </a:r>
          </a:p>
          <a:p>
            <a:pPr algn="ctr"/>
            <a:r>
              <a:rPr lang="tr-TR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KRİTERLER</a:t>
            </a:r>
            <a:endParaRPr lang="tr-TR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047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772816"/>
            <a:ext cx="4896544" cy="460851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BELİRLİ OKULLARDA YIĞILMA OLURSA!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5447928" y="2431340"/>
            <a:ext cx="6264696" cy="2708434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1-Öğrencinin </a:t>
            </a:r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İkamet Adresi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2-Ortaöğretim Başarı Puanı,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3-8. Sınıf Özürsüz Devamsızlık,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4-Yıl Sonu Başarı Puanı Üstünlüğü (Sırasıyla 8,7 ve 6. sınıf</a:t>
            </a:r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)</a:t>
            </a:r>
          </a:p>
          <a:p>
            <a:endParaRPr lang="tr-TR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5544616" cy="4896544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ÖZEL LİSELERE YERLEŞTİRME NASIL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5807968" y="1785010"/>
            <a:ext cx="6048672" cy="4001095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tr-TR" sz="36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Ö</a:t>
            </a:r>
            <a:r>
              <a:rPr lang="tr-TR" sz="36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zel okullar isterlerse kendi sınavlarını yapabilecek.</a:t>
            </a:r>
          </a:p>
          <a:p>
            <a:pPr algn="ctr"/>
            <a:endParaRPr lang="tr-TR" sz="36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pPr algn="ctr"/>
            <a:r>
              <a:rPr lang="tr-TR" sz="36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İsteyen özel okullar merkezi sınava göre öğrenci alabilecek.</a:t>
            </a:r>
            <a:endParaRPr lang="en-US" sz="36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41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5544616" cy="4896544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GÜZEL SANATLAR VE SPOR LİSELERİNE YERLEŞTİRME NASIL OLACAK?</a:t>
            </a:r>
            <a:r>
              <a:rPr lang="en-US" sz="2800" dirty="0"/>
              <a:t/>
            </a:r>
            <a:br>
              <a:rPr lang="en-US" sz="2800" dirty="0"/>
            </a:br>
            <a:endParaRPr lang="vi-VN" sz="2800" dirty="0"/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5807968" y="2000460"/>
            <a:ext cx="6048672" cy="3570208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Güzel sanatlar ve spor liselerine başvuru ve yerleştirme işlemleri Haziran-Temmuz aylarında yapılacak.</a:t>
            </a:r>
          </a:p>
          <a:p>
            <a:pPr algn="ctr"/>
            <a:endParaRPr lang="tr-TR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pPr algn="ctr"/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Öğrencilerin </a:t>
            </a:r>
            <a:r>
              <a:rPr lang="tr-TR" sz="2800" b="1" i="1" dirty="0" smtClean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Yetenek </a:t>
            </a:r>
            <a:r>
              <a:rPr lang="tr-TR" sz="2800" b="1" i="1" dirty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S</a:t>
            </a:r>
            <a:r>
              <a:rPr lang="tr-TR" sz="2800" b="1" i="1" dirty="0" smtClean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ınavı </a:t>
            </a:r>
            <a:r>
              <a:rPr lang="tr-TR" sz="2400" b="1" i="1" dirty="0" smtClean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(</a:t>
            </a:r>
            <a:r>
              <a:rPr lang="tr-TR" sz="2400" b="1" i="1" dirty="0">
                <a:solidFill>
                  <a:schemeClr val="accent3"/>
                </a:solidFill>
                <a:ea typeface="Roboto Condensed" panose="02000000000000000000" pitchFamily="2" charset="0"/>
              </a:rPr>
              <a:t>%</a:t>
            </a:r>
            <a:r>
              <a:rPr lang="tr-TR" sz="2400" b="1" i="1" dirty="0" smtClean="0">
                <a:solidFill>
                  <a:schemeClr val="accent3"/>
                </a:solidFill>
                <a:ea typeface="Roboto Condensed" panose="02000000000000000000" pitchFamily="2" charset="0"/>
              </a:rPr>
              <a:t>70)</a:t>
            </a:r>
            <a:r>
              <a:rPr lang="tr-TR" sz="2400" b="1" i="1" dirty="0" smtClean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 </a:t>
            </a:r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ve </a:t>
            </a:r>
            <a:r>
              <a:rPr lang="tr-TR" sz="2800" b="1" i="1" dirty="0" smtClean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OBP </a:t>
            </a:r>
            <a:r>
              <a:rPr lang="tr-TR" sz="2400" b="1" i="1" dirty="0" smtClean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(</a:t>
            </a:r>
            <a:r>
              <a:rPr lang="tr-TR" sz="2400" b="1" i="1" dirty="0" smtClean="0">
                <a:solidFill>
                  <a:schemeClr val="accent3"/>
                </a:solidFill>
                <a:ea typeface="Roboto Condensed" panose="02000000000000000000" pitchFamily="2" charset="0"/>
              </a:rPr>
              <a:t>Öğretim </a:t>
            </a:r>
            <a:r>
              <a:rPr lang="tr-TR" sz="2400" b="1" i="1" dirty="0">
                <a:solidFill>
                  <a:schemeClr val="accent3"/>
                </a:solidFill>
                <a:ea typeface="Roboto Condensed" panose="02000000000000000000" pitchFamily="2" charset="0"/>
              </a:rPr>
              <a:t>Başarı </a:t>
            </a:r>
            <a:r>
              <a:rPr lang="tr-TR" sz="2400" b="1" i="1" dirty="0" smtClean="0">
                <a:solidFill>
                  <a:schemeClr val="accent3"/>
                </a:solidFill>
                <a:ea typeface="Roboto Condensed" panose="02000000000000000000" pitchFamily="2" charset="0"/>
              </a:rPr>
              <a:t>Puanı </a:t>
            </a:r>
            <a:r>
              <a:rPr lang="tr-TR" sz="2400" b="1" i="1" dirty="0">
                <a:solidFill>
                  <a:schemeClr val="accent3"/>
                </a:solidFill>
                <a:ea typeface="Roboto Condensed" panose="02000000000000000000" pitchFamily="2" charset="0"/>
              </a:rPr>
              <a:t>%</a:t>
            </a:r>
            <a:r>
              <a:rPr lang="tr-TR" sz="2400" b="1" i="1" dirty="0" smtClean="0">
                <a:solidFill>
                  <a:schemeClr val="accent3"/>
                </a:solidFill>
                <a:ea typeface="Roboto Condensed" panose="02000000000000000000" pitchFamily="2" charset="0"/>
              </a:rPr>
              <a:t>30) </a:t>
            </a:r>
            <a:r>
              <a:rPr lang="tr-TR" sz="28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kriterlerine yerleştirme yapılacak.</a:t>
            </a:r>
            <a:endParaRPr lang="en-US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12192000" cy="7920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LİSELERE YERLEŞTİRME NASIL YAPILACAK?</a:t>
            </a:r>
            <a:endParaRPr lang="vi-VN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6" name="Grup 15"/>
          <p:cNvGrpSpPr/>
          <p:nvPr/>
        </p:nvGrpSpPr>
        <p:grpSpPr>
          <a:xfrm>
            <a:off x="6171829" y="2342406"/>
            <a:ext cx="5259765" cy="2480774"/>
            <a:chOff x="6092448" y="3612522"/>
            <a:chExt cx="5280207" cy="2480774"/>
          </a:xfrm>
        </p:grpSpPr>
        <p:sp>
          <p:nvSpPr>
            <p:cNvPr id="9" name="Rectangle 8"/>
            <p:cNvSpPr/>
            <p:nvPr/>
          </p:nvSpPr>
          <p:spPr>
            <a:xfrm>
              <a:off x="6092448" y="3612522"/>
              <a:ext cx="5259765" cy="248077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188079" y="4329848"/>
              <a:ext cx="518457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sz="2800" b="1" dirty="0" smtClean="0">
                  <a:solidFill>
                    <a:schemeClr val="bg1"/>
                  </a:solidFill>
                </a:rPr>
                <a:t>Adrese Dayalı</a:t>
              </a:r>
            </a:p>
            <a:p>
              <a:pPr algn="ctr"/>
              <a:r>
                <a:rPr lang="tr-TR" sz="2800" b="1" dirty="0" smtClean="0">
                  <a:solidFill>
                    <a:schemeClr val="bg1"/>
                  </a:solidFill>
                </a:rPr>
                <a:t>Yerleştirme  </a:t>
              </a:r>
              <a:r>
                <a:rPr lang="tr-TR" sz="2800" b="1" dirty="0">
                  <a:solidFill>
                    <a:schemeClr val="bg1"/>
                  </a:solidFill>
                </a:rPr>
                <a:t>Sistemi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up 14"/>
          <p:cNvGrpSpPr/>
          <p:nvPr/>
        </p:nvGrpSpPr>
        <p:grpSpPr>
          <a:xfrm>
            <a:off x="806115" y="2342406"/>
            <a:ext cx="5343372" cy="2556240"/>
            <a:chOff x="844707" y="2312217"/>
            <a:chExt cx="5343372" cy="2556240"/>
          </a:xfrm>
        </p:grpSpPr>
        <p:grpSp>
          <p:nvGrpSpPr>
            <p:cNvPr id="11" name="Group 10"/>
            <p:cNvGrpSpPr/>
            <p:nvPr/>
          </p:nvGrpSpPr>
          <p:grpSpPr>
            <a:xfrm>
              <a:off x="844707" y="2312217"/>
              <a:ext cx="5343372" cy="2556240"/>
              <a:chOff x="861932" y="1325711"/>
              <a:chExt cx="5343372" cy="1448399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941987" y="1325711"/>
                <a:ext cx="5263317" cy="140237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61932" y="1383349"/>
                <a:ext cx="5263317" cy="1390761"/>
              </a:xfrm>
              <a:prstGeom prst="rect">
                <a:avLst/>
              </a:prstGeom>
              <a:solidFill>
                <a:schemeClr val="accent2">
                  <a:alpha val="2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1532334" y="3102590"/>
              <a:ext cx="3888061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sz="3200" b="1" dirty="0" smtClean="0">
                  <a:solidFill>
                    <a:schemeClr val="bg1"/>
                  </a:solidFill>
                </a:rPr>
                <a:t>Merkezi Sınavla Yerleştirme</a:t>
              </a:r>
              <a:endParaRPr lang="en-US" sz="3200" b="1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701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SORU SAYISI ve SINAV SÜRESİ</a:t>
            </a:r>
            <a:endParaRPr lang="vi-VN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0" name="Grup 19"/>
          <p:cNvGrpSpPr/>
          <p:nvPr/>
        </p:nvGrpSpPr>
        <p:grpSpPr>
          <a:xfrm>
            <a:off x="6888088" y="1700808"/>
            <a:ext cx="3147406" cy="3800370"/>
            <a:chOff x="6888088" y="1700808"/>
            <a:chExt cx="3147406" cy="3800370"/>
          </a:xfrm>
        </p:grpSpPr>
        <p:sp>
          <p:nvSpPr>
            <p:cNvPr id="48" name="Rectangle 47"/>
            <p:cNvSpPr/>
            <p:nvPr/>
          </p:nvSpPr>
          <p:spPr>
            <a:xfrm>
              <a:off x="7248128" y="4793292"/>
              <a:ext cx="278736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0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j-lt"/>
                </a:rPr>
                <a:t>Soru Sayısı</a:t>
              </a:r>
              <a:endPara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888088" y="1700808"/>
              <a:ext cx="3147406" cy="3023579"/>
            </a:xfrm>
            <a:prstGeom prst="ellipse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1174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13" name="Grup 12"/>
          <p:cNvGrpSpPr/>
          <p:nvPr/>
        </p:nvGrpSpPr>
        <p:grpSpPr>
          <a:xfrm>
            <a:off x="551384" y="1769713"/>
            <a:ext cx="3153516" cy="3789764"/>
            <a:chOff x="551384" y="1769713"/>
            <a:chExt cx="3153516" cy="3789764"/>
          </a:xfrm>
        </p:grpSpPr>
        <p:sp>
          <p:nvSpPr>
            <p:cNvPr id="17" name="Rectangle 16"/>
            <p:cNvSpPr/>
            <p:nvPr/>
          </p:nvSpPr>
          <p:spPr>
            <a:xfrm>
              <a:off x="557718" y="4913146"/>
              <a:ext cx="276261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600" b="1" dirty="0" smtClean="0">
                  <a:solidFill>
                    <a:srgbClr val="18CAC2"/>
                  </a:solidFill>
                  <a:latin typeface="+mj-lt"/>
                </a:rPr>
                <a:t>Sınav Süresi</a:t>
              </a:r>
              <a:endParaRPr lang="en-US" sz="3600" b="1" dirty="0">
                <a:solidFill>
                  <a:srgbClr val="18CAC2"/>
                </a:solidFill>
                <a:latin typeface="+mj-lt"/>
              </a:endParaRPr>
            </a:p>
          </p:txBody>
        </p:sp>
        <p:pic>
          <p:nvPicPr>
            <p:cNvPr id="1026" name="Picture 2" descr="C:\Users\win7\Desktop\alarm-1673577_960_72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384" y="1769713"/>
              <a:ext cx="3153516" cy="3153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Oval 11"/>
          <p:cNvSpPr/>
          <p:nvPr/>
        </p:nvSpPr>
        <p:spPr>
          <a:xfrm>
            <a:off x="3503712" y="4477007"/>
            <a:ext cx="1584176" cy="147227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 smtClean="0">
                <a:solidFill>
                  <a:schemeClr val="bg1"/>
                </a:solidFill>
              </a:rPr>
              <a:t>155 </a:t>
            </a:r>
            <a:r>
              <a:rPr lang="tr-TR" sz="2000" b="1" dirty="0" smtClean="0">
                <a:solidFill>
                  <a:schemeClr val="bg1"/>
                </a:solidFill>
              </a:rPr>
              <a:t>dk</a:t>
            </a:r>
            <a:r>
              <a:rPr lang="tr-TR" sz="1100" dirty="0" smtClean="0">
                <a:solidFill>
                  <a:schemeClr val="bg1"/>
                </a:solidFill>
              </a:rPr>
              <a:t>.</a:t>
            </a:r>
            <a:endParaRPr lang="tr-TR" sz="1100" dirty="0">
              <a:solidFill>
                <a:schemeClr val="bg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10200456" y="4411099"/>
            <a:ext cx="1584176" cy="147227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chemeClr val="bg1"/>
                </a:solidFill>
              </a:rPr>
              <a:t>9</a:t>
            </a:r>
            <a:r>
              <a:rPr lang="tr-TR" sz="4800" b="1" dirty="0" smtClean="0">
                <a:solidFill>
                  <a:schemeClr val="bg1"/>
                </a:solidFill>
              </a:rPr>
              <a:t>0 </a:t>
            </a:r>
            <a:endParaRPr lang="tr-T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7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12192000" cy="65365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HANGİ DERSTEN KAÇ SORU ÇIKACAK?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grpSp>
        <p:nvGrpSpPr>
          <p:cNvPr id="4" name="Group 3"/>
          <p:cNvGrpSpPr/>
          <p:nvPr/>
        </p:nvGrpSpPr>
        <p:grpSpPr>
          <a:xfrm>
            <a:off x="2999656" y="2420888"/>
            <a:ext cx="1512168" cy="1515226"/>
            <a:chOff x="3692576" y="1742634"/>
            <a:chExt cx="2790379" cy="2796023"/>
          </a:xfrm>
        </p:grpSpPr>
        <p:grpSp>
          <p:nvGrpSpPr>
            <p:cNvPr id="5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7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8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6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344991" y="3962607"/>
            <a:ext cx="1512168" cy="1515226"/>
            <a:chOff x="3692576" y="1742634"/>
            <a:chExt cx="2790379" cy="2796023"/>
          </a:xfrm>
        </p:grpSpPr>
        <p:grpSp>
          <p:nvGrpSpPr>
            <p:cNvPr id="10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12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13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1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572384" y="3989100"/>
            <a:ext cx="1512168" cy="1515226"/>
            <a:chOff x="3692576" y="1742634"/>
            <a:chExt cx="2790379" cy="2796023"/>
          </a:xfrm>
        </p:grpSpPr>
        <p:grpSp>
          <p:nvGrpSpPr>
            <p:cNvPr id="15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17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18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6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728542" y="3968114"/>
            <a:ext cx="1512168" cy="1515226"/>
            <a:chOff x="3692576" y="1742634"/>
            <a:chExt cx="2790379" cy="2796023"/>
          </a:xfrm>
        </p:grpSpPr>
        <p:grpSp>
          <p:nvGrpSpPr>
            <p:cNvPr id="20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22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23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1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5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274334" y="2447381"/>
            <a:ext cx="1512168" cy="1515226"/>
            <a:chOff x="3692576" y="1742634"/>
            <a:chExt cx="2790379" cy="2796023"/>
          </a:xfrm>
        </p:grpSpPr>
        <p:grpSp>
          <p:nvGrpSpPr>
            <p:cNvPr id="25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27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28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6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118176" y="2420888"/>
            <a:ext cx="1512168" cy="1515226"/>
            <a:chOff x="3692576" y="1742634"/>
            <a:chExt cx="2790379" cy="2796023"/>
          </a:xfrm>
        </p:grpSpPr>
        <p:grpSp>
          <p:nvGrpSpPr>
            <p:cNvPr id="30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32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33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1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cxnSp>
        <p:nvCxnSpPr>
          <p:cNvPr id="34" name="Straight Connector 33"/>
          <p:cNvCxnSpPr>
            <a:stCxn id="13" idx="5"/>
            <a:endCxn id="8" idx="1"/>
          </p:cNvCxnSpPr>
          <p:nvPr/>
        </p:nvCxnSpPr>
        <p:spPr>
          <a:xfrm flipV="1">
            <a:off x="2661543" y="3678638"/>
            <a:ext cx="547789" cy="541444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4279996" y="3755868"/>
            <a:ext cx="502086" cy="44479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3" idx="1"/>
          </p:cNvCxnSpPr>
          <p:nvPr/>
        </p:nvCxnSpPr>
        <p:spPr>
          <a:xfrm flipH="1">
            <a:off x="5810280" y="3678638"/>
            <a:ext cx="517572" cy="497473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8977249" y="3713870"/>
            <a:ext cx="517572" cy="497473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7425475" y="3724556"/>
            <a:ext cx="512766" cy="451554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853250" y="425855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20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07915" y="275131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20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80643" y="425775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20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6435" y="275131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46079" y="421134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89622" y="275131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544557" y="4606004"/>
            <a:ext cx="1094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Türkçe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195529" y="3090446"/>
            <a:ext cx="11114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</a:rPr>
              <a:t>Matematik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40155" y="3067032"/>
            <a:ext cx="11229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</a:rPr>
              <a:t>İ</a:t>
            </a:r>
            <a:r>
              <a:rPr lang="tr-TR" sz="2000" b="1" dirty="0" smtClean="0">
                <a:solidFill>
                  <a:schemeClr val="bg1"/>
                </a:solidFill>
              </a:rPr>
              <a:t>n</a:t>
            </a:r>
            <a:r>
              <a:rPr lang="tr-TR" b="1" dirty="0" smtClean="0">
                <a:solidFill>
                  <a:schemeClr val="bg1"/>
                </a:solidFill>
              </a:rPr>
              <a:t>kılap  T</a:t>
            </a:r>
            <a:r>
              <a:rPr lang="tr-TR" sz="1600" b="1" dirty="0" smtClean="0">
                <a:solidFill>
                  <a:schemeClr val="bg1"/>
                </a:solidFill>
              </a:rPr>
              <a:t>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538188" y="3172906"/>
            <a:ext cx="1094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/>
                </a:solidFill>
              </a:rPr>
              <a:t>Din K.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782025" y="4605208"/>
            <a:ext cx="10943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Fen ve T</a:t>
            </a:r>
            <a:r>
              <a:rPr lang="tr-TR" sz="1200" dirty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944497" y="4581128"/>
            <a:ext cx="1094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Yabancı Dil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25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5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7500"/>
                            </p:stCondLst>
                            <p:childTnLst>
                              <p:par>
                                <p:cTn id="1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TESTLERİN KATSAYILARI?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16" name="15 Akış Çizelgesi: Öteki İşlem"/>
          <p:cNvSpPr/>
          <p:nvPr/>
        </p:nvSpPr>
        <p:spPr>
          <a:xfrm>
            <a:off x="335360" y="2204864"/>
            <a:ext cx="5040560" cy="648072"/>
          </a:xfrm>
          <a:prstGeom prst="flowChartAlternateProcess">
            <a:avLst/>
          </a:prstGeom>
          <a:solidFill>
            <a:srgbClr val="E6A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TÜRKÇE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16 Akış Çizelgesi: Öteki İşlem"/>
          <p:cNvSpPr/>
          <p:nvPr/>
        </p:nvSpPr>
        <p:spPr>
          <a:xfrm>
            <a:off x="335360" y="3356992"/>
            <a:ext cx="5040560" cy="648072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MATEMATİK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17 Akış Çizelgesi: Öteki İşlem"/>
          <p:cNvSpPr/>
          <p:nvPr/>
        </p:nvSpPr>
        <p:spPr>
          <a:xfrm>
            <a:off x="407368" y="4509120"/>
            <a:ext cx="5040560" cy="648072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FEN VE TEKNOLOJİ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18 Akış Çizelgesi: Öteki İşlem"/>
          <p:cNvSpPr/>
          <p:nvPr/>
        </p:nvSpPr>
        <p:spPr>
          <a:xfrm>
            <a:off x="6744072" y="2276872"/>
            <a:ext cx="3456384" cy="648072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İNKILÂP TARİHİ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19 Akış Çizelgesi: Öteki İşlem"/>
          <p:cNvSpPr/>
          <p:nvPr/>
        </p:nvSpPr>
        <p:spPr>
          <a:xfrm>
            <a:off x="6744072" y="3356992"/>
            <a:ext cx="3456384" cy="648072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DİN KÜLTÜRÜ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20 Akış Çizelgesi: Öteki İşlem"/>
          <p:cNvSpPr/>
          <p:nvPr/>
        </p:nvSpPr>
        <p:spPr>
          <a:xfrm>
            <a:off x="6744072" y="4581128"/>
            <a:ext cx="3528392" cy="648072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YABANCI DİL</a:t>
            </a:r>
            <a:endParaRPr lang="tr-T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21 Oval"/>
          <p:cNvSpPr/>
          <p:nvPr/>
        </p:nvSpPr>
        <p:spPr>
          <a:xfrm>
            <a:off x="4655840" y="2204864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3" name="22 Oval"/>
          <p:cNvSpPr/>
          <p:nvPr/>
        </p:nvSpPr>
        <p:spPr>
          <a:xfrm>
            <a:off x="4727848" y="3356992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4" name="23 Oval"/>
          <p:cNvSpPr/>
          <p:nvPr/>
        </p:nvSpPr>
        <p:spPr>
          <a:xfrm>
            <a:off x="4727848" y="4509120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5" name="24 Oval"/>
          <p:cNvSpPr/>
          <p:nvPr/>
        </p:nvSpPr>
        <p:spPr>
          <a:xfrm>
            <a:off x="9480376" y="2276872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6" name="25 Oval"/>
          <p:cNvSpPr/>
          <p:nvPr/>
        </p:nvSpPr>
        <p:spPr>
          <a:xfrm>
            <a:off x="9480376" y="3356992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7" name="26 Oval"/>
          <p:cNvSpPr/>
          <p:nvPr/>
        </p:nvSpPr>
        <p:spPr>
          <a:xfrm>
            <a:off x="9552384" y="4581128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  <a:endParaRPr lang="tr-TR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227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476673"/>
            <a:ext cx="12192000" cy="864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Sınav Soruları Hangi Sınıflardan Olacak?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255511" y="6525343"/>
            <a:ext cx="8304985" cy="720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Isosceles Triangle 2"/>
          <p:cNvSpPr/>
          <p:nvPr/>
        </p:nvSpPr>
        <p:spPr>
          <a:xfrm>
            <a:off x="3349256" y="3789040"/>
            <a:ext cx="5997543" cy="2408203"/>
          </a:xfrm>
          <a:custGeom>
            <a:avLst/>
            <a:gdLst>
              <a:gd name="connsiteX0" fmla="*/ 0 w 1278647"/>
              <a:gd name="connsiteY0" fmla="*/ 1102282 h 1102282"/>
              <a:gd name="connsiteX1" fmla="*/ 639324 w 1278647"/>
              <a:gd name="connsiteY1" fmla="*/ 0 h 1102282"/>
              <a:gd name="connsiteX2" fmla="*/ 1278647 w 1278647"/>
              <a:gd name="connsiteY2" fmla="*/ 1102282 h 1102282"/>
              <a:gd name="connsiteX3" fmla="*/ 0 w 1278647"/>
              <a:gd name="connsiteY3" fmla="*/ 1102282 h 1102282"/>
              <a:gd name="connsiteX0" fmla="*/ 0 w 1278647"/>
              <a:gd name="connsiteY0" fmla="*/ 1102282 h 1102282"/>
              <a:gd name="connsiteX1" fmla="*/ 639324 w 1278647"/>
              <a:gd name="connsiteY1" fmla="*/ 0 h 1102282"/>
              <a:gd name="connsiteX2" fmla="*/ 1278647 w 1278647"/>
              <a:gd name="connsiteY2" fmla="*/ 1102282 h 1102282"/>
              <a:gd name="connsiteX3" fmla="*/ 0 w 1278647"/>
              <a:gd name="connsiteY3" fmla="*/ 1102282 h 1102282"/>
              <a:gd name="connsiteX0" fmla="*/ 0 w 1278647"/>
              <a:gd name="connsiteY0" fmla="*/ 1102284 h 1102284"/>
              <a:gd name="connsiteX1" fmla="*/ 639324 w 1278647"/>
              <a:gd name="connsiteY1" fmla="*/ 2 h 1102284"/>
              <a:gd name="connsiteX2" fmla="*/ 1278647 w 1278647"/>
              <a:gd name="connsiteY2" fmla="*/ 1102284 h 1102284"/>
              <a:gd name="connsiteX3" fmla="*/ 0 w 1278647"/>
              <a:gd name="connsiteY3" fmla="*/ 1102284 h 1102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8647" h="1102284">
                <a:moveTo>
                  <a:pt x="0" y="1102284"/>
                </a:moveTo>
                <a:cubicBezTo>
                  <a:pt x="213108" y="734857"/>
                  <a:pt x="133608" y="-1665"/>
                  <a:pt x="639324" y="2"/>
                </a:cubicBezTo>
                <a:cubicBezTo>
                  <a:pt x="1145040" y="1669"/>
                  <a:pt x="1065539" y="734857"/>
                  <a:pt x="1278647" y="1102284"/>
                </a:cubicBezTo>
                <a:lnTo>
                  <a:pt x="0" y="1102284"/>
                </a:ln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9" name="Metin kutusu 48"/>
          <p:cNvSpPr txBox="1"/>
          <p:nvPr/>
        </p:nvSpPr>
        <p:spPr>
          <a:xfrm>
            <a:off x="5478045" y="4639198"/>
            <a:ext cx="1859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8. </a:t>
            </a:r>
            <a:r>
              <a:rPr lang="tr-TR" sz="4000" b="1" dirty="0">
                <a:solidFill>
                  <a:schemeClr val="bg1"/>
                </a:solidFill>
              </a:rPr>
              <a:t>S</a:t>
            </a:r>
            <a:r>
              <a:rPr lang="tr-TR" sz="4000" b="1" dirty="0" smtClean="0">
                <a:solidFill>
                  <a:schemeClr val="bg1"/>
                </a:solidFill>
              </a:rPr>
              <a:t>ınıf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4511824" y="645789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0070C0"/>
                </a:solidFill>
              </a:rPr>
              <a:t>www.</a:t>
            </a:r>
            <a:r>
              <a:rPr lang="tr-TR" sz="2000" b="1" dirty="0" err="1" smtClean="0">
                <a:solidFill>
                  <a:srgbClr val="0070C0"/>
                </a:solidFill>
              </a:rPr>
              <a:t>rehberlikservisim</a:t>
            </a:r>
            <a:r>
              <a:rPr lang="tr-TR" sz="2000" b="1" dirty="0" smtClean="0">
                <a:solidFill>
                  <a:srgbClr val="0070C0"/>
                </a:solidFill>
              </a:rPr>
              <a:t>.com</a:t>
            </a:r>
            <a:endParaRPr lang="tr-TR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98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3600400" cy="4896544"/>
          </a:xfrm>
          <a:prstGeom prst="rect">
            <a:avLst/>
          </a:prstGeom>
          <a:pattFill prst="pct30">
            <a:fgClr>
              <a:srgbClr val="FB85D4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SORULAR NASIL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4799856" y="1687024"/>
            <a:ext cx="6480720" cy="135421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</a:t>
            </a:r>
            <a:r>
              <a:rPr lang="tr-TR" sz="40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orular çoktan seçmeli TEST şeklinde  olacak.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grpSp>
        <p:nvGrpSpPr>
          <p:cNvPr id="47" name="Grup 46"/>
          <p:cNvGrpSpPr/>
          <p:nvPr/>
        </p:nvGrpSpPr>
        <p:grpSpPr>
          <a:xfrm>
            <a:off x="623392" y="1938536"/>
            <a:ext cx="936104" cy="4277072"/>
            <a:chOff x="623392" y="1938536"/>
            <a:chExt cx="936104" cy="4277072"/>
          </a:xfrm>
        </p:grpSpPr>
        <p:sp>
          <p:nvSpPr>
            <p:cNvPr id="4" name="Oval 3"/>
            <p:cNvSpPr/>
            <p:nvPr/>
          </p:nvSpPr>
          <p:spPr>
            <a:xfrm>
              <a:off x="623392" y="3018656"/>
              <a:ext cx="914400" cy="914400"/>
            </a:xfrm>
            <a:prstGeom prst="ellipse">
              <a:avLst/>
            </a:prstGeom>
            <a:ln w="762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9" name="Oval 38"/>
            <p:cNvSpPr/>
            <p:nvPr/>
          </p:nvSpPr>
          <p:spPr>
            <a:xfrm>
              <a:off x="645096" y="1938536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0" name="Oval 39"/>
            <p:cNvSpPr/>
            <p:nvPr/>
          </p:nvSpPr>
          <p:spPr>
            <a:xfrm>
              <a:off x="645096" y="4149080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1" name="Oval 40"/>
            <p:cNvSpPr/>
            <p:nvPr/>
          </p:nvSpPr>
          <p:spPr>
            <a:xfrm>
              <a:off x="645096" y="5301208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42" name="Dikdörtgen 41"/>
          <p:cNvSpPr/>
          <p:nvPr/>
        </p:nvSpPr>
        <p:spPr>
          <a:xfrm>
            <a:off x="1847528" y="1929606"/>
            <a:ext cx="611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43" name="Dikdörtgen 42"/>
          <p:cNvSpPr/>
          <p:nvPr/>
        </p:nvSpPr>
        <p:spPr>
          <a:xfrm>
            <a:off x="1847528" y="3041864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1847528" y="4161854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1847528" y="5241974"/>
            <a:ext cx="620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itle 13"/>
          <p:cNvSpPr txBox="1">
            <a:spLocks/>
          </p:cNvSpPr>
          <p:nvPr/>
        </p:nvSpPr>
        <p:spPr>
          <a:xfrm>
            <a:off x="4799856" y="3730967"/>
            <a:ext cx="6480720" cy="135421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 yanlış cevap 1 Doğruyu götürecek.</a:t>
            </a:r>
            <a:endParaRPr lang="en-US" sz="4000" b="1" i="1" dirty="0">
              <a:solidFill>
                <a:schemeClr val="accent3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27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" grpId="0"/>
      <p:bldP spid="42" grpId="0"/>
      <p:bldP spid="43" grpId="0"/>
      <p:bldP spid="44" grpId="0"/>
      <p:bldP spid="45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5544616" cy="4896544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SINAV KAÇ OTURUM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6312024" y="2780928"/>
            <a:ext cx="5407484" cy="135421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Sınav sayısal ve sözel  bölümden oluşacak.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5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SINAV SÜRESİ VE BAŞLAMA SAATİ?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pic>
        <p:nvPicPr>
          <p:cNvPr id="1027" name="Picture 3" descr="C:\Users\muhammed\Desktop\ata deneme sınavı nisan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376" y="1844824"/>
            <a:ext cx="2736304" cy="3183584"/>
          </a:xfrm>
          <a:prstGeom prst="rect">
            <a:avLst/>
          </a:prstGeom>
          <a:noFill/>
        </p:spPr>
      </p:pic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3863752" y="4221088"/>
          <a:ext cx="7920880" cy="1960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1569775"/>
                <a:gridCol w="2091112"/>
                <a:gridCol w="2027745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Sayısal</a:t>
                      </a:r>
                      <a:r>
                        <a:rPr lang="tr-TR" sz="2800" baseline="0" dirty="0" smtClean="0"/>
                        <a:t> Bölüm</a:t>
                      </a:r>
                      <a:endParaRPr lang="tr-T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Ders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/>
                        <a:t>Soru Sayısı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Sınav</a:t>
                      </a:r>
                      <a:r>
                        <a:rPr lang="tr-TR" sz="2000" b="1" baseline="0" dirty="0" smtClean="0"/>
                        <a:t> Başlama Saati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Sınav Süresi</a:t>
                      </a:r>
                      <a:endParaRPr lang="tr-TR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Matematik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40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11.30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80 Dakika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Fen ve Teknoloji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3863752" y="1268760"/>
          <a:ext cx="7848872" cy="270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481197"/>
                <a:gridCol w="2173209"/>
                <a:gridCol w="196221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Sözel Bölüm</a:t>
                      </a:r>
                      <a:endParaRPr lang="tr-T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Ders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Soru Sayısı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Sınav</a:t>
                      </a:r>
                      <a:r>
                        <a:rPr lang="tr-TR" sz="2000" b="1" baseline="0" dirty="0" smtClean="0"/>
                        <a:t> Başlama Saati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Sınav Süresi</a:t>
                      </a:r>
                      <a:endParaRPr lang="tr-TR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Türkçe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50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09.30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/>
                        <a:t>75 Dakika</a:t>
                      </a:r>
                    </a:p>
                    <a:p>
                      <a:pPr algn="ctr"/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İnkılâp Tarihi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Din Kültürü ve A.B.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Yabancı Dil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5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du an thang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F3293"/>
      </a:accent1>
      <a:accent2>
        <a:srgbClr val="58BBB4"/>
      </a:accent2>
      <a:accent3>
        <a:srgbClr val="FA1230"/>
      </a:accent3>
      <a:accent4>
        <a:srgbClr val="C2CB44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Robot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3912</TotalTime>
  <Words>518</Words>
  <Application>Microsoft Office PowerPoint</Application>
  <PresentationFormat>Özel</PresentationFormat>
  <Paragraphs>131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Office Theme</vt:lpstr>
      <vt:lpstr>PowerPoint Sunusu</vt:lpstr>
      <vt:lpstr>                    LİSELERE YERLEŞTİRME NASIL YAPILACAK?</vt:lpstr>
      <vt:lpstr>SORU SAYISI ve SINAV SÜRESİ</vt:lpstr>
      <vt:lpstr>HANGİ DERSTEN KAÇ SORU ÇIKACAK? </vt:lpstr>
      <vt:lpstr>TESTLERİN KATSAYILARI? </vt:lpstr>
      <vt:lpstr>Sınav Soruları Hangi Sınıflardan Olacak?</vt:lpstr>
      <vt:lpstr>SORULAR NASIL OLACAK? </vt:lpstr>
      <vt:lpstr> SINAV KAÇ OTURUM OLACAK? </vt:lpstr>
      <vt:lpstr> SINAV SÜRESİ VE BAŞLAMA SAATİ? </vt:lpstr>
      <vt:lpstr>SINAV ZORUNLU MU? </vt:lpstr>
      <vt:lpstr>SINAVLA ÖĞRENCİ ALAN LİSELERE TERCİH İŞLEMLERİ </vt:lpstr>
      <vt:lpstr>TERCİHLER NASIL YAPILACAK? </vt:lpstr>
      <vt:lpstr>YEREL YERLEŞTİRME NASIL OLACAK? </vt:lpstr>
      <vt:lpstr>YEREL YERLEŞTİRMEDE ÖNCELİK? </vt:lpstr>
      <vt:lpstr>MERKEZİ YERLEŞTİRME NASIL OLACAK? </vt:lpstr>
      <vt:lpstr>BELİRLİ OKULLARDA YIĞILMA OLURSA! </vt:lpstr>
      <vt:lpstr>ÖZEL LİSELERE YERLEŞTİRME NASIL OLACAK? </vt:lpstr>
      <vt:lpstr>GÜZEL SANATLAR VE SPOR LİSELERİNE YERLEŞTİRME NASIL OLACAK?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 Tien Dung</dc:creator>
  <cp:lastModifiedBy>Belgelerim</cp:lastModifiedBy>
  <cp:revision>316</cp:revision>
  <dcterms:created xsi:type="dcterms:W3CDTF">2014-09-22T14:05:42Z</dcterms:created>
  <dcterms:modified xsi:type="dcterms:W3CDTF">2020-12-12T11:11:43Z</dcterms:modified>
</cp:coreProperties>
</file>