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4" r:id="rId3"/>
    <p:sldId id="379" r:id="rId4"/>
    <p:sldId id="390" r:id="rId5"/>
    <p:sldId id="394" r:id="rId6"/>
    <p:sldId id="382" r:id="rId7"/>
    <p:sldId id="383" r:id="rId8"/>
    <p:sldId id="385" r:id="rId9"/>
    <p:sldId id="395" r:id="rId10"/>
    <p:sldId id="386" r:id="rId11"/>
    <p:sldId id="391" r:id="rId12"/>
    <p:sldId id="388" r:id="rId13"/>
    <p:sldId id="396" r:id="rId14"/>
    <p:sldId id="397" r:id="rId15"/>
    <p:sldId id="398" r:id="rId16"/>
    <p:sldId id="389" r:id="rId17"/>
    <p:sldId id="392" r:id="rId18"/>
    <p:sldId id="399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00"/>
    <a:srgbClr val="E6AF00"/>
    <a:srgbClr val="FB85D4"/>
    <a:srgbClr val="FCA6DF"/>
    <a:srgbClr val="424242"/>
    <a:srgbClr val="18CAC2"/>
    <a:srgbClr val="D9D9D9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9" autoAdjust="0"/>
    <p:restoredTop sz="95405" autoAdjust="0"/>
  </p:normalViewPr>
  <p:slideViewPr>
    <p:cSldViewPr showGuides="1">
      <p:cViewPr varScale="1">
        <p:scale>
          <a:sx n="70" d="100"/>
          <a:sy n="70" d="100"/>
        </p:scale>
        <p:origin x="-570" y="-102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12/12/2020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2492896"/>
            <a:ext cx="12192000" cy="25922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744" y="4941169"/>
            <a:ext cx="496721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600" b="1" dirty="0" smtClean="0">
                <a:solidFill>
                  <a:schemeClr val="accent3"/>
                </a:solidFill>
              </a:rPr>
              <a:t>2020</a:t>
            </a:r>
          </a:p>
          <a:p>
            <a:pPr algn="ctr"/>
            <a:r>
              <a:rPr lang="tr-TR" sz="4000" b="1" dirty="0" smtClean="0">
                <a:solidFill>
                  <a:schemeClr val="accent3"/>
                </a:solidFill>
              </a:rPr>
              <a:t>Öğrenci Semineri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153083" y="-217593"/>
            <a:ext cx="561662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LGS</a:t>
            </a:r>
            <a:endParaRPr lang="tr-TR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545160"/>
            <a:ext cx="648072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0" y="1693662"/>
            <a:ext cx="12192000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ınavla öğrenci alan okullardan en fazla 10 okul tercih edilecek</a:t>
            </a:r>
            <a:r>
              <a:rPr lang="tr-TR" sz="4000" b="1" i="1" dirty="0" smtClean="0">
                <a:solidFill>
                  <a:schemeClr val="tx1"/>
                </a:solidFill>
                <a:latin typeface="+mj-lt"/>
                <a:ea typeface="Roboto Condensed" panose="02000000000000000000" pitchFamily="2" charset="0"/>
              </a:rPr>
              <a:t>.</a:t>
            </a:r>
            <a:endParaRPr lang="en-US" sz="4000" b="1" i="1" dirty="0">
              <a:solidFill>
                <a:schemeClr val="tx1"/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3639340"/>
            <a:ext cx="11665296" cy="1969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sınavsız öğrenci alan okullardan birine tercihlerine göre yerleştirilecek.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929924"/>
            <a:ext cx="4752528" cy="419703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TERCİHLER NASIL YAPILACAK?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159896" y="1439817"/>
            <a:ext cx="7128792" cy="443198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Tercihlerde öğrencinin karşısına</a:t>
            </a:r>
          </a:p>
          <a:p>
            <a:endParaRPr lang="tr-TR" b="1" i="1" dirty="0" smtClean="0">
              <a:solidFill>
                <a:schemeClr val="accent3"/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1-Yerel Yerleştirme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2-Merkezi Yerleştirme,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3-Pansiyonlu Okullara Yerleştirme </a:t>
            </a: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0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ctr"/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ekranı olmak üzere 3 tercih ekranı çıkacak. Yerel yerleştirme tercihi yapmak zorunlu olup, yerel yerleştirme yapmayan öğrencilere diğer tercih ekranları açılmayacak.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875604"/>
            <a:ext cx="5762672" cy="393954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1-Öğrencinin </a:t>
            </a:r>
            <a:r>
              <a:rPr lang="tr-TR" sz="2800" b="1" dirty="0">
                <a:solidFill>
                  <a:schemeClr val="accent5">
                    <a:lumMod val="75000"/>
                  </a:schemeClr>
                </a:solidFill>
              </a:rPr>
              <a:t>İ</a:t>
            </a: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kamet Adresi,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</a:t>
            </a:r>
            <a:r>
              <a:rPr lang="tr-TR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(Sırasıyla 8,7 ve 6. sınıf)</a:t>
            </a:r>
          </a:p>
          <a:p>
            <a:endParaRPr lang="tr-TR" sz="24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Sırasıyla bu kriterlere göre yapılacak.</a:t>
            </a:r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03412" y="2258055"/>
            <a:ext cx="42484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YEREL</a:t>
            </a:r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YERLEŞTİRMEDE </a:t>
            </a:r>
          </a:p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KRİTERLER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ÖNCELİK?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875420" y="1342237"/>
            <a:ext cx="10945216" cy="160043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Öğrenciler, ikamet adresine göre bulunduğu Kayıt Alanından okul tercih </a:t>
            </a:r>
            <a:r>
              <a:rPr lang="tr-TR" sz="2400" dirty="0" smtClean="0"/>
              <a:t>etmeleri durumunda</a:t>
            </a:r>
            <a:r>
              <a:rPr lang="tr-TR" sz="2400" dirty="0"/>
              <a:t>, aynı okulu tercih eden Komşu Kayıt Alanındaki öğrencilerden; Komşu </a:t>
            </a:r>
            <a:r>
              <a:rPr lang="tr-TR" sz="2400" dirty="0" smtClean="0"/>
              <a:t>Kayıt Alanındaki </a:t>
            </a:r>
            <a:r>
              <a:rPr lang="tr-TR" sz="2400" dirty="0"/>
              <a:t>öğrenciler de Diğer Kayıt Alanlarındaki öğrencilerden </a:t>
            </a:r>
            <a:r>
              <a:rPr lang="tr-TR" sz="2400" dirty="0" smtClean="0"/>
              <a:t>öncelikli yerleştirilecektir.</a:t>
            </a:r>
            <a:endParaRPr lang="tr-TR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511824" y="645789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70C0"/>
                </a:solidFill>
              </a:rPr>
              <a:t>www.</a:t>
            </a:r>
            <a:r>
              <a:rPr lang="tr-TR" sz="2000" b="1" dirty="0" err="1" smtClean="0">
                <a:solidFill>
                  <a:srgbClr val="0070C0"/>
                </a:solidFill>
              </a:rPr>
              <a:t>rehberlikservisim</a:t>
            </a:r>
            <a:r>
              <a:rPr lang="tr-TR" sz="2000" b="1" dirty="0" smtClean="0">
                <a:solidFill>
                  <a:srgbClr val="0070C0"/>
                </a:solidFill>
              </a:rPr>
              <a:t>.com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332" y="148839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1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8" y="297089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2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10" name="Title 13"/>
          <p:cNvSpPr txBox="1">
            <a:spLocks/>
          </p:cNvSpPr>
          <p:nvPr/>
        </p:nvSpPr>
        <p:spPr>
          <a:xfrm>
            <a:off x="1010647" y="3140175"/>
            <a:ext cx="10945216" cy="86177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Yerleştirmede, Okul Başarı Puanı yüksek olan öğrenciler öncelikli olarak yerleştirilecektir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07671" y="4339887"/>
            <a:ext cx="1068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Yerleştirmede, 8’inci sınıfta okula özürsüz devamsızlık yapılan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gün sayısı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az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olan öğrenciler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öncelikli olarak yerleştirilecektir.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18559" y="421677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3</a:t>
            </a:r>
            <a:endParaRPr lang="tr-TR" sz="7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383163"/>
            <a:ext cx="5762672" cy="492442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1-Sınav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Yıl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Sonu Başarı Puanı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Üstünlüğü </a:t>
            </a:r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(sırasıyla 8,7 ve 6. Sınıf)</a:t>
            </a:r>
            <a:endParaRPr lang="tr-TR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4-Tercih önceliği,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5-Öğrencinin Yaşı (küçük olana)</a:t>
            </a:r>
          </a:p>
          <a:p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ctr"/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Öncelikle sınav puanına bakılacak eşitlik olması durumunda sırasıyla diğer kriterlere bakılacak.</a:t>
            </a:r>
            <a:endParaRPr lang="tr-TR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YERLEŞTİRMEDE </a:t>
            </a:r>
          </a:p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KRİTERLER</a:t>
            </a:r>
            <a:endParaRPr lang="tr-T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4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772816"/>
            <a:ext cx="4896544" cy="460851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BELİRLİ OKULLARDA YIĞILMA OLURSA!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447928" y="2431340"/>
            <a:ext cx="6264696" cy="270843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1-Öğrencinin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İkamet Adresi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(Sırasıyla 8,7 ve 6. sınıf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1785010"/>
            <a:ext cx="6048672" cy="400109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zel okullar isterlerse kendi sınavlarını yapabilecek.</a:t>
            </a:r>
          </a:p>
          <a:p>
            <a:pPr algn="ctr"/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ctr"/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r>
              <a:rPr lang="en-US" sz="2800" dirty="0"/>
              <a:t/>
            </a:r>
            <a:br>
              <a:rPr lang="en-US" sz="2800" dirty="0"/>
            </a:br>
            <a:endParaRPr lang="vi-VN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00460"/>
            <a:ext cx="6048672" cy="357020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ve spor liselerine başvuru ve yerleştirme işlemleri Haziran-Temmuz aylarında yapılacak.</a:t>
            </a:r>
          </a:p>
          <a:p>
            <a:pPr algn="ctr"/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ctr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Öğrencilerin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Yetenek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ınavı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70)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OBP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Öğretim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Başarı 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Puanı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30)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kriterlerine yerleştirme yapılacak.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6171829" y="2342406"/>
            <a:ext cx="5259765" cy="2480774"/>
            <a:chOff x="6092448" y="3612522"/>
            <a:chExt cx="5280207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88079" y="4329848"/>
              <a:ext cx="51845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Adrese Dayalı</a:t>
              </a:r>
            </a:p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Yerleştirme  </a:t>
              </a:r>
              <a:r>
                <a:rPr lang="tr-TR" sz="2800" b="1" dirty="0">
                  <a:solidFill>
                    <a:schemeClr val="bg1"/>
                  </a:solidFill>
                </a:rPr>
                <a:t>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806115" y="2342406"/>
            <a:ext cx="5343372" cy="2556240"/>
            <a:chOff x="844707" y="2312217"/>
            <a:chExt cx="5343372" cy="2556240"/>
          </a:xfrm>
        </p:grpSpPr>
        <p:grpSp>
          <p:nvGrpSpPr>
            <p:cNvPr id="11" name="Group 10"/>
            <p:cNvGrpSpPr/>
            <p:nvPr/>
          </p:nvGrpSpPr>
          <p:grpSpPr>
            <a:xfrm>
              <a:off x="844707" y="2312217"/>
              <a:ext cx="5343372" cy="2556240"/>
              <a:chOff x="861932" y="1325711"/>
              <a:chExt cx="5343372" cy="144839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41987" y="1325711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61932" y="1383349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532334" y="3102590"/>
              <a:ext cx="3888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 smtClean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0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88" y="1700808"/>
            <a:ext cx="3147406" cy="3800370"/>
            <a:chOff x="6888088" y="1700808"/>
            <a:chExt cx="3147406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7873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8" y="4913146"/>
              <a:ext cx="27626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 smtClean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503712" y="4477007"/>
            <a:ext cx="1584176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155 </a:t>
            </a:r>
            <a:r>
              <a:rPr lang="tr-TR" sz="2000" b="1" dirty="0" smtClean="0">
                <a:solidFill>
                  <a:schemeClr val="bg1"/>
                </a:solidFill>
              </a:rPr>
              <a:t>dk</a:t>
            </a:r>
            <a:r>
              <a:rPr lang="tr-TR" sz="1100" dirty="0" smtClean="0">
                <a:solidFill>
                  <a:schemeClr val="bg1"/>
                </a:solidFill>
              </a:rPr>
              <a:t>.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200456" y="4411099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</a:t>
            </a:r>
            <a:r>
              <a:rPr lang="tr-TR" sz="4800" b="1" dirty="0" smtClean="0">
                <a:solidFill>
                  <a:schemeClr val="bg1"/>
                </a:solidFill>
              </a:rPr>
              <a:t>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Isosceles Triangle 2"/>
          <p:cNvSpPr/>
          <p:nvPr/>
        </p:nvSpPr>
        <p:spPr>
          <a:xfrm>
            <a:off x="3349256" y="3789040"/>
            <a:ext cx="5997543" cy="2408203"/>
          </a:xfrm>
          <a:custGeom>
            <a:avLst/>
            <a:gdLst>
              <a:gd name="connsiteX0" fmla="*/ 0 w 1278647"/>
              <a:gd name="connsiteY0" fmla="*/ 1102282 h 1102282"/>
              <a:gd name="connsiteX1" fmla="*/ 639324 w 1278647"/>
              <a:gd name="connsiteY1" fmla="*/ 0 h 1102282"/>
              <a:gd name="connsiteX2" fmla="*/ 1278647 w 1278647"/>
              <a:gd name="connsiteY2" fmla="*/ 1102282 h 1102282"/>
              <a:gd name="connsiteX3" fmla="*/ 0 w 1278647"/>
              <a:gd name="connsiteY3" fmla="*/ 1102282 h 1102282"/>
              <a:gd name="connsiteX0" fmla="*/ 0 w 1278647"/>
              <a:gd name="connsiteY0" fmla="*/ 1102282 h 1102282"/>
              <a:gd name="connsiteX1" fmla="*/ 639324 w 1278647"/>
              <a:gd name="connsiteY1" fmla="*/ 0 h 1102282"/>
              <a:gd name="connsiteX2" fmla="*/ 1278647 w 1278647"/>
              <a:gd name="connsiteY2" fmla="*/ 1102282 h 1102282"/>
              <a:gd name="connsiteX3" fmla="*/ 0 w 1278647"/>
              <a:gd name="connsiteY3" fmla="*/ 1102282 h 1102282"/>
              <a:gd name="connsiteX0" fmla="*/ 0 w 1278647"/>
              <a:gd name="connsiteY0" fmla="*/ 1102284 h 1102284"/>
              <a:gd name="connsiteX1" fmla="*/ 639324 w 1278647"/>
              <a:gd name="connsiteY1" fmla="*/ 2 h 1102284"/>
              <a:gd name="connsiteX2" fmla="*/ 1278647 w 1278647"/>
              <a:gd name="connsiteY2" fmla="*/ 1102284 h 1102284"/>
              <a:gd name="connsiteX3" fmla="*/ 0 w 1278647"/>
              <a:gd name="connsiteY3" fmla="*/ 1102284 h 110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647" h="1102284">
                <a:moveTo>
                  <a:pt x="0" y="1102284"/>
                </a:moveTo>
                <a:cubicBezTo>
                  <a:pt x="213108" y="734857"/>
                  <a:pt x="133608" y="-1665"/>
                  <a:pt x="639324" y="2"/>
                </a:cubicBezTo>
                <a:cubicBezTo>
                  <a:pt x="1145040" y="1669"/>
                  <a:pt x="1065539" y="734857"/>
                  <a:pt x="1278647" y="1102284"/>
                </a:cubicBezTo>
                <a:lnTo>
                  <a:pt x="0" y="1102284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9" name="Metin kutusu 48"/>
          <p:cNvSpPr txBox="1"/>
          <p:nvPr/>
        </p:nvSpPr>
        <p:spPr>
          <a:xfrm>
            <a:off x="5478045" y="4639198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8. </a:t>
            </a:r>
            <a:r>
              <a:rPr lang="tr-TR" sz="4000" b="1" dirty="0">
                <a:solidFill>
                  <a:schemeClr val="bg1"/>
                </a:solidFill>
              </a:rPr>
              <a:t>S</a:t>
            </a:r>
            <a:r>
              <a:rPr lang="tr-TR" sz="4000" b="1" dirty="0" smtClean="0">
                <a:solidFill>
                  <a:schemeClr val="bg1"/>
                </a:solidFill>
              </a:rPr>
              <a:t>ınıf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4511824" y="645789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70C0"/>
                </a:solidFill>
              </a:rPr>
              <a:t>www.</a:t>
            </a:r>
            <a:r>
              <a:rPr lang="tr-TR" sz="2000" b="1" dirty="0" err="1" smtClean="0">
                <a:solidFill>
                  <a:srgbClr val="0070C0"/>
                </a:solidFill>
              </a:rPr>
              <a:t>rehberlikservisim</a:t>
            </a:r>
            <a:r>
              <a:rPr lang="tr-TR" sz="2000" b="1" dirty="0" smtClean="0">
                <a:solidFill>
                  <a:srgbClr val="0070C0"/>
                </a:solidFill>
              </a:rPr>
              <a:t>.com</a:t>
            </a:r>
            <a:endParaRPr lang="tr-T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799856" y="3730967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12024" y="2780928"/>
            <a:ext cx="5407484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sayısal ve sözel  bölümden oluşacak.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569775"/>
                <a:gridCol w="2091112"/>
                <a:gridCol w="202774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481197"/>
                <a:gridCol w="2173209"/>
                <a:gridCol w="19622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</TotalTime>
  <Words>518</Words>
  <Application>Microsoft Office PowerPoint</Application>
  <PresentationFormat>Özel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Office Theme</vt:lpstr>
      <vt:lpstr>PowerPoint Sunusu</vt:lpstr>
      <vt:lpstr>                    LİSELERE YERLEŞTİRME NASIL YAPILACAK?</vt:lpstr>
      <vt:lpstr>SORU SAYISI ve SINAV SÜRESİ</vt:lpstr>
      <vt:lpstr>HANGİ DERSTEN KAÇ SORU ÇIKACAK? </vt:lpstr>
      <vt:lpstr>TESTLERİN KATSAYILARI? </vt:lpstr>
      <vt:lpstr>Sınav Soruları Hangi Sınıflardan Olacak?</vt:lpstr>
      <vt:lpstr>SORULAR NASIL OLACAK? </vt:lpstr>
      <vt:lpstr> SINAV KAÇ OTURUM OLACAK? </vt:lpstr>
      <vt:lpstr> SINAV SÜRESİ VE BAŞLAMA SAATİ? </vt:lpstr>
      <vt:lpstr>SINAV ZORUNLU MU? </vt:lpstr>
      <vt:lpstr>SINAVLA ÖĞRENCİ ALAN LİSELERE TERCİH İŞLEMLERİ </vt:lpstr>
      <vt:lpstr>TERCİHLER NASIL YAPILACAK? </vt:lpstr>
      <vt:lpstr>YEREL YERLEŞTİRME NASIL OLACAK? </vt:lpstr>
      <vt:lpstr>YEREL YERLEŞTİRMEDE ÖNCELİK? </vt:lpstr>
      <vt:lpstr>MERKEZİ YERLEŞTİRME NASIL OLACAK? </vt:lpstr>
      <vt:lpstr>BELİRLİ OKULLARDA YIĞILMA OLURSA! </vt:lpstr>
      <vt:lpstr>ÖZEL LİSELERE YERLEŞTİRME NASIL OLACAK? </vt:lpstr>
      <vt:lpstr>GÜZEL SANATLAR VE SPOR LİSELERİNE YERLEŞTİRME NASIL OLACAK?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Belgelerim</cp:lastModifiedBy>
  <cp:revision>316</cp:revision>
  <dcterms:created xsi:type="dcterms:W3CDTF">2014-09-22T14:05:42Z</dcterms:created>
  <dcterms:modified xsi:type="dcterms:W3CDTF">2020-12-12T11:11:43Z</dcterms:modified>
</cp:coreProperties>
</file>