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notesMasterIdLst>
    <p:notesMasterId r:id="rId37"/>
  </p:notesMasterIdLst>
  <p:sldIdLst>
    <p:sldId id="302" r:id="rId2"/>
    <p:sldId id="351" r:id="rId3"/>
    <p:sldId id="345" r:id="rId4"/>
    <p:sldId id="287" r:id="rId5"/>
    <p:sldId id="348" r:id="rId6"/>
    <p:sldId id="364" r:id="rId7"/>
    <p:sldId id="352" r:id="rId8"/>
    <p:sldId id="346" r:id="rId9"/>
    <p:sldId id="360" r:id="rId10"/>
    <p:sldId id="353" r:id="rId11"/>
    <p:sldId id="373" r:id="rId12"/>
    <p:sldId id="357" r:id="rId13"/>
    <p:sldId id="359" r:id="rId14"/>
    <p:sldId id="371" r:id="rId15"/>
    <p:sldId id="365" r:id="rId16"/>
    <p:sldId id="366" r:id="rId17"/>
    <p:sldId id="368" r:id="rId18"/>
    <p:sldId id="372" r:id="rId19"/>
    <p:sldId id="319" r:id="rId20"/>
    <p:sldId id="259" r:id="rId21"/>
    <p:sldId id="362" r:id="rId22"/>
    <p:sldId id="261" r:id="rId23"/>
    <p:sldId id="257" r:id="rId24"/>
    <p:sldId id="363" r:id="rId25"/>
    <p:sldId id="260" r:id="rId26"/>
    <p:sldId id="340" r:id="rId27"/>
    <p:sldId id="354" r:id="rId28"/>
    <p:sldId id="361" r:id="rId29"/>
    <p:sldId id="377" r:id="rId30"/>
    <p:sldId id="356" r:id="rId31"/>
    <p:sldId id="374" r:id="rId32"/>
    <p:sldId id="376" r:id="rId33"/>
    <p:sldId id="325" r:id="rId34"/>
    <p:sldId id="358" r:id="rId35"/>
    <p:sldId id="336" r:id="rId3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44" autoAdjust="0"/>
    <p:restoredTop sz="94660"/>
  </p:normalViewPr>
  <p:slideViewPr>
    <p:cSldViewPr>
      <p:cViewPr varScale="1">
        <p:scale>
          <a:sx n="70" d="100"/>
          <a:sy n="70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421907-13D3-4887-8811-DF71E88821BD}" type="datetimeFigureOut">
              <a:rPr lang="tr-TR" smtClean="0"/>
              <a:pPr/>
              <a:t>21.1.2021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CCEE0-FC80-46B0-91CC-D90D8B208E7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2703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585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428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3533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9573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859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21.1.2021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5775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21.1.2021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0494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21.1.2021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5195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21.1.2021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535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21.1.2021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7114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21.1.2021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593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21.1.2021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945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audio" Target="../media/audio1.wav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.bin"/><Relationship Id="rId4" Type="http://schemas.openxmlformats.org/officeDocument/2006/relationships/audio" Target="../media/audio2.wav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9034" y="232878"/>
            <a:ext cx="7772400" cy="2592288"/>
          </a:xfrm>
        </p:spPr>
        <p:txBody>
          <a:bodyPr>
            <a:normAutofit/>
          </a:bodyPr>
          <a:lstStyle/>
          <a:p>
            <a:r>
              <a:rPr lang="tr-TR" sz="6000" dirty="0">
                <a:solidFill>
                  <a:srgbClr val="FFCC99"/>
                </a:solidFill>
              </a:rPr>
              <a:t/>
            </a:r>
            <a:br>
              <a:rPr lang="tr-TR" sz="6000" dirty="0">
                <a:solidFill>
                  <a:srgbClr val="FFCC99"/>
                </a:solidFill>
              </a:rPr>
            </a:br>
            <a:r>
              <a:rPr lang="tr-TR" sz="6000" dirty="0">
                <a:solidFill>
                  <a:srgbClr val="FFCC99"/>
                </a:solidFill>
              </a:rPr>
              <a:t/>
            </a:r>
            <a:br>
              <a:rPr lang="tr-TR" sz="6000" dirty="0">
                <a:solidFill>
                  <a:srgbClr val="FFCC99"/>
                </a:solidFill>
              </a:rPr>
            </a:br>
            <a:endParaRPr lang="tr-TR" sz="2000" dirty="0">
              <a:solidFill>
                <a:srgbClr val="FFCC99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0" y="4509120"/>
            <a:ext cx="9144000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HAZIRLAYAN</a:t>
            </a:r>
          </a:p>
          <a:p>
            <a:pPr algn="ctr"/>
            <a:r>
              <a:rPr lang="tr-TR" sz="4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KÜBRA GÖKBAYRAK</a:t>
            </a:r>
            <a:endParaRPr lang="tr-TR" sz="4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endParaRPr lang="tr-TR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-1" y="1124744"/>
            <a:ext cx="9144001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6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blipFill>
                  <a:blip r:embed="rId2"/>
                  <a:tile tx="0" ty="0" sx="100000" sy="100000" flip="none" algn="tl"/>
                </a:blip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ÜST EĞİTİM KURUMLARI</a:t>
            </a:r>
          </a:p>
          <a:p>
            <a:pPr algn="ctr"/>
            <a:r>
              <a:rPr lang="tr-TR" sz="66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blipFill>
                  <a:blip r:embed="rId2"/>
                  <a:tile tx="0" ty="0" sx="100000" sy="100000" flip="none" algn="tl"/>
                </a:blip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TANITIM SEMİNERİ</a:t>
            </a:r>
          </a:p>
        </p:txBody>
      </p:sp>
    </p:spTree>
    <p:extLst>
      <p:ext uri="{BB962C8B-B14F-4D97-AF65-F5344CB8AC3E}">
        <p14:creationId xmlns:p14="http://schemas.microsoft.com/office/powerpoint/2010/main" val="3588948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  <a:effectLst/>
              </a:rPr>
              <a:t>ANADOLU İMAM HATİP LİSELERİ</a:t>
            </a:r>
            <a:br>
              <a:rPr lang="tr-TR" b="1" dirty="0">
                <a:solidFill>
                  <a:srgbClr val="FF0000"/>
                </a:solidFill>
                <a:effectLst/>
              </a:rPr>
            </a:br>
            <a:r>
              <a:rPr lang="tr-TR" b="1" dirty="0"/>
              <a:t>PROJE OKULLARI (MERKEZİ)</a:t>
            </a:r>
            <a:endParaRPr lang="tr-TR" b="1" dirty="0">
              <a:effectLst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700808"/>
            <a:ext cx="8928992" cy="5013176"/>
          </a:xfrm>
        </p:spPr>
        <p:txBody>
          <a:bodyPr>
            <a:normAutofit/>
          </a:bodyPr>
          <a:lstStyle/>
          <a:p>
            <a:pPr algn="just"/>
            <a:r>
              <a:rPr lang="tr-TR" sz="3500" dirty="0">
                <a:effectLst/>
              </a:rPr>
              <a:t>BURSA İPEKÇİLİK A.İ.H.L. - 6.49</a:t>
            </a:r>
          </a:p>
          <a:p>
            <a:pPr algn="just"/>
            <a:r>
              <a:rPr lang="tr-TR" sz="3500" dirty="0"/>
              <a:t>ULUSLARARASI MURAT HÜDAVENDİGAR A.İ.H.L. - 8.59</a:t>
            </a:r>
          </a:p>
          <a:p>
            <a:pPr algn="just"/>
            <a:r>
              <a:rPr lang="tr-TR" sz="3500" dirty="0"/>
              <a:t>BURSA MERKEZ A.İ.H.L. - 12.93</a:t>
            </a:r>
          </a:p>
          <a:p>
            <a:pPr algn="just"/>
            <a:r>
              <a:rPr lang="tr-TR" sz="3500" dirty="0"/>
              <a:t>NİLÜFER A.İ.H.L. - 13.79</a:t>
            </a:r>
          </a:p>
          <a:p>
            <a:pPr algn="just"/>
            <a:r>
              <a:rPr lang="tr-TR" sz="3500" dirty="0"/>
              <a:t>NİZAM KARASU A.İ.H.L. - 13.85</a:t>
            </a:r>
          </a:p>
          <a:p>
            <a:pPr algn="just"/>
            <a:r>
              <a:rPr lang="tr-TR" sz="3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MİHRAPLI ABDÜLKADİR CAN A.İ.H.L. – 18.76</a:t>
            </a:r>
            <a:endParaRPr lang="tr-TR" sz="3500" dirty="0"/>
          </a:p>
          <a:p>
            <a:pPr algn="just"/>
            <a:r>
              <a:rPr lang="tr-TR" sz="3500" dirty="0"/>
              <a:t>ÖZLÜCE RASİM ÖZDENÖREN A.İ.H.L. - 24.39</a:t>
            </a:r>
          </a:p>
          <a:p>
            <a:pPr marL="0" indent="0" algn="just">
              <a:buNone/>
            </a:pPr>
            <a:endParaRPr lang="tr-TR" sz="3500" dirty="0">
              <a:effectLst/>
            </a:endParaRPr>
          </a:p>
          <a:p>
            <a:pPr algn="just"/>
            <a:endParaRPr lang="tr-TR" sz="35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3908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F36BDD35-80D2-4FBD-8538-7B3C25322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787" y="430154"/>
            <a:ext cx="9036496" cy="1143000"/>
          </a:xfrm>
        </p:spPr>
        <p:txBody>
          <a:bodyPr>
            <a:normAutofit fontScale="90000"/>
          </a:bodyPr>
          <a:lstStyle/>
          <a:p>
            <a:r>
              <a:rPr lang="tr-TR" sz="4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MİHRAPLI ABDÜLKADİR CAN A.İ.H.L</a:t>
            </a:r>
            <a:br>
              <a:rPr lang="tr-TR" sz="4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4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Fen ve Sosyal Bilimler/Musiki Proje Okulu</a:t>
            </a:r>
            <a:endParaRPr lang="tr-TR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BF33D0A6-D5FE-4697-8693-6561091FD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52" y="1901883"/>
            <a:ext cx="9036496" cy="4525963"/>
          </a:xfrm>
        </p:spPr>
        <p:txBody>
          <a:bodyPr/>
          <a:lstStyle/>
          <a:p>
            <a:pPr marL="0" indent="0" algn="ctr">
              <a:spcAft>
                <a:spcPts val="1200"/>
              </a:spcAft>
              <a:buNone/>
            </a:pPr>
            <a:r>
              <a:rPr lang="tr-TR" u="sng" dirty="0"/>
              <a:t>1 Okul 2 Proje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 Fen ve Sosyal Bilimler Projesi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 Musiki Projesi</a:t>
            </a:r>
          </a:p>
          <a:p>
            <a:pPr marL="0" indent="0">
              <a:buNone/>
            </a:pPr>
            <a:endParaRPr lang="tr-TR" u="sng" dirty="0"/>
          </a:p>
          <a:p>
            <a:r>
              <a:rPr lang="tr-TR" dirty="0"/>
              <a:t>Fen ve Sosyal Bilimler Projesi: 120 öğrenci (LGS ile)</a:t>
            </a:r>
          </a:p>
          <a:p>
            <a:r>
              <a:rPr lang="tr-TR" dirty="0"/>
              <a:t>Musiki Projesi: 30 Erkek Öğrenci (Yetenek Sınavı ile)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8309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90531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ANADOLU İMAM HATİP LİSELERİ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/>
              <a:t>(SINAVSIZ-KAYIT ALANIMIZ)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0530" y="2492896"/>
            <a:ext cx="8653469" cy="3629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ŞEHİT JANDARMA ER SELİM KOÇDEMİR A.İ.H.L.</a:t>
            </a:r>
          </a:p>
          <a:p>
            <a:pPr>
              <a:lnSpc>
                <a:spcPct val="150000"/>
              </a:lnSpc>
            </a:pPr>
            <a:r>
              <a:rPr lang="tr-TR" dirty="0"/>
              <a:t>NİYAZİ MISRİ A.İ.H.L.</a:t>
            </a:r>
          </a:p>
          <a:p>
            <a:pPr>
              <a:lnSpc>
                <a:spcPct val="150000"/>
              </a:lnSpc>
            </a:pPr>
            <a:r>
              <a:rPr lang="tr-TR" dirty="0"/>
              <a:t>ŞEHİT CÜNEYT BURSA KIZ A.İ.H.L.</a:t>
            </a:r>
          </a:p>
          <a:p>
            <a:pPr>
              <a:lnSpc>
                <a:spcPct val="150000"/>
              </a:lnSpc>
            </a:pPr>
            <a:r>
              <a:rPr lang="tr-TR" dirty="0"/>
              <a:t>MUDANYA A.İ.H.L.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4884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954407" y="1916832"/>
            <a:ext cx="7275261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6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blipFill>
                  <a:blip r:embed="rId2"/>
                  <a:tile tx="0" ty="0" sx="100000" sy="100000" flip="none" algn="tl"/>
                </a:blip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MESLEKİ VE TEKNİK </a:t>
            </a:r>
          </a:p>
          <a:p>
            <a:pPr algn="ctr"/>
            <a:r>
              <a:rPr lang="tr-TR" sz="6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blipFill>
                  <a:blip r:embed="rId2"/>
                  <a:tile tx="0" ty="0" sx="100000" sy="100000" flip="none" algn="tl"/>
                </a:blip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ANADOLU LİSELERİ</a:t>
            </a:r>
          </a:p>
        </p:txBody>
      </p:sp>
    </p:spTree>
    <p:extLst>
      <p:ext uri="{BB962C8B-B14F-4D97-AF65-F5344CB8AC3E}">
        <p14:creationId xmlns:p14="http://schemas.microsoft.com/office/powerpoint/2010/main" val="488627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537ECDAB-C2D6-456F-8396-ADAEC0E66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867476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MESLEKİ VE TEKNİK ANADOLU LİSELERİ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/>
              <a:t>(SINAV PUANIYLA ALAN LİSELER)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0809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9620849-B93B-4B10-A954-DDBCB930E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tr-TR" dirty="0"/>
              <a:t>ENDÜSTRİYEL OTOMASYON TEKNOLOJİLERİ- 14.59</a:t>
            </a:r>
          </a:p>
          <a:p>
            <a:pPr>
              <a:buFontTx/>
              <a:buChar char="-"/>
            </a:pPr>
            <a:r>
              <a:rPr lang="tr-TR" dirty="0"/>
              <a:t>MOTORLU ARAÇLAR TEKNOLOJİSİ- 19.26</a:t>
            </a:r>
          </a:p>
          <a:p>
            <a:pPr>
              <a:buFontTx/>
              <a:buChar char="-"/>
            </a:pPr>
            <a:r>
              <a:rPr lang="tr-TR" dirty="0"/>
              <a:t>MAKİNE TEKNOLOJİSİ- 19.27</a:t>
            </a:r>
          </a:p>
          <a:p>
            <a:pPr>
              <a:buFontTx/>
              <a:buChar char="-"/>
            </a:pPr>
            <a:endParaRPr lang="tr-TR" dirty="0"/>
          </a:p>
          <a:p>
            <a:pPr>
              <a:buFontTx/>
              <a:buChar char="-"/>
            </a:pPr>
            <a:r>
              <a:rPr lang="tr-TR" dirty="0"/>
              <a:t>BİLİŞİM TEKNOLOJİLERİ- AMP- 20.27</a:t>
            </a:r>
          </a:p>
          <a:p>
            <a:pPr>
              <a:buFontTx/>
              <a:buChar char="-"/>
            </a:pPr>
            <a:r>
              <a:rPr lang="tr-TR" dirty="0"/>
              <a:t>ENDÜSTRİYEL OTOMASYON TEKNOLOJİLERİ- AMP- 28.32</a:t>
            </a:r>
          </a:p>
          <a:p>
            <a:pPr>
              <a:buFontTx/>
              <a:buChar char="-"/>
            </a:pPr>
            <a:r>
              <a:rPr lang="tr-TR" dirty="0"/>
              <a:t>MOTORLU ARAÇLAR TEKNOLOJİSİ- AMP- 29.38</a:t>
            </a:r>
          </a:p>
          <a:p>
            <a:pPr>
              <a:buFontTx/>
              <a:buChar char="-"/>
            </a:pPr>
            <a:r>
              <a:rPr lang="tr-TR" dirty="0"/>
              <a:t>ELEKTRİK ELEKTRONİK TEKNOLOJİSİ- AMP- 30.00</a:t>
            </a:r>
          </a:p>
          <a:p>
            <a:pPr>
              <a:buFontTx/>
              <a:buChar char="-"/>
            </a:pPr>
            <a:r>
              <a:rPr lang="tr-TR" dirty="0"/>
              <a:t>MAKİNE TEKNOLOJİSİ- AMP- 32.27</a:t>
            </a:r>
          </a:p>
          <a:p>
            <a:pPr>
              <a:buFontTx/>
              <a:buChar char="-"/>
            </a:pPr>
            <a:r>
              <a:rPr lang="tr-TR" dirty="0"/>
              <a:t>METAL TEKNOLOJİSİ- AMP- 40.99</a:t>
            </a:r>
          </a:p>
          <a:p>
            <a:pPr>
              <a:buFontTx/>
              <a:buChar char="-"/>
            </a:pPr>
            <a:endParaRPr lang="tr-TR" dirty="0"/>
          </a:p>
          <a:p>
            <a:endParaRPr lang="tr-TR" dirty="0"/>
          </a:p>
          <a:p>
            <a:pPr>
              <a:buFontTx/>
              <a:buChar char="-"/>
            </a:pPr>
            <a:endParaRPr lang="tr-TR" dirty="0"/>
          </a:p>
          <a:p>
            <a:pPr>
              <a:buFontTx/>
              <a:buChar char="-"/>
            </a:pPr>
            <a:endParaRPr lang="tr-TR" dirty="0"/>
          </a:p>
          <a:p>
            <a:pPr>
              <a:buFontTx/>
              <a:buChar char="-"/>
            </a:pPr>
            <a:endParaRPr lang="tr-TR" dirty="0"/>
          </a:p>
          <a:p>
            <a:pPr>
              <a:buFontTx/>
              <a:buChar char="-"/>
            </a:pPr>
            <a:endParaRPr lang="tr-TR" dirty="0"/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1640EEBD-BE25-41B5-B5A8-AECAC54776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90264" y="908720"/>
            <a:ext cx="9324528" cy="566936"/>
          </a:xfrm>
        </p:spPr>
        <p:txBody>
          <a:bodyPr>
            <a:noAutofit/>
          </a:bodyPr>
          <a:lstStyle/>
          <a:p>
            <a:r>
              <a:rPr lang="tr-TR" b="1" dirty="0"/>
              <a:t>OTOMOTİV ENDÜSTRİSİ İHRACATÇILARI BİRLİĞİ M.T.A.L</a:t>
            </a:r>
            <a:br>
              <a:rPr lang="tr-TR" b="1" dirty="0"/>
            </a:br>
            <a:endParaRPr lang="tr-TR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50644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614A30EE-EE33-43E6-881C-E3186DA80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487" y="60681"/>
            <a:ext cx="8229600" cy="1143000"/>
          </a:xfrm>
        </p:spPr>
        <p:txBody>
          <a:bodyPr>
            <a:normAutofit/>
          </a:bodyPr>
          <a:lstStyle/>
          <a:p>
            <a:r>
              <a:rPr lang="tr-TR" b="1" dirty="0"/>
              <a:t>HÜRRİYET M.T.A.L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C265A53-E620-4116-94CB-D2B73F80B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793" y="980249"/>
            <a:ext cx="8229600" cy="4525963"/>
          </a:xfrm>
        </p:spPr>
        <p:txBody>
          <a:bodyPr/>
          <a:lstStyle/>
          <a:p>
            <a:pPr>
              <a:buFontTx/>
              <a:buChar char="-"/>
            </a:pPr>
            <a:r>
              <a:rPr lang="tr-TR" dirty="0"/>
              <a:t>UÇAK BAKIM ALANI- 18.42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tr-TR" dirty="0"/>
              <a:t>ENDÜSTRİYEL OTOMASYON TEKNOLOJİLERİ- 29.61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8CA53921-93D0-4444-84CA-1319ABADFD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669" y="2621384"/>
            <a:ext cx="8230313" cy="1243692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="" xmlns:a16="http://schemas.microsoft.com/office/drawing/2014/main" id="{ABE6BC2B-8591-423F-8370-6B5A1740FA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3573016"/>
            <a:ext cx="7962066" cy="1463167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="" xmlns:a16="http://schemas.microsoft.com/office/drawing/2014/main" id="{D9CDD50C-2EFC-431B-A0BE-C92CA7D648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357" y="4851204"/>
            <a:ext cx="8230313" cy="1249788"/>
          </a:xfrm>
          <a:prstGeom prst="rect">
            <a:avLst/>
          </a:prstGeom>
        </p:spPr>
      </p:pic>
      <p:pic>
        <p:nvPicPr>
          <p:cNvPr id="8" name="Resim 7">
            <a:extLst>
              <a:ext uri="{FF2B5EF4-FFF2-40B4-BE49-F238E27FC236}">
                <a16:creationId xmlns="" xmlns:a16="http://schemas.microsoft.com/office/drawing/2014/main" id="{77985E32-236B-456C-802E-107DA8F775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2723" y="5797657"/>
            <a:ext cx="8388823" cy="110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627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A7462784-D033-4971-AA4E-9D239E1B3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85" y="16674"/>
            <a:ext cx="8230313" cy="1243692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="" xmlns:a16="http://schemas.microsoft.com/office/drawing/2014/main" id="{58BE946B-757B-4B7D-B032-541FAC321B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762" y="1004452"/>
            <a:ext cx="7815749" cy="877900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="" xmlns:a16="http://schemas.microsoft.com/office/drawing/2014/main" id="{2F5C2E53-C66E-4ABB-97DB-AC6245E798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6843" y="2359292"/>
            <a:ext cx="8230313" cy="1243692"/>
          </a:xfrm>
          <a:prstGeom prst="rect">
            <a:avLst/>
          </a:prstGeom>
        </p:spPr>
      </p:pic>
      <p:pic>
        <p:nvPicPr>
          <p:cNvPr id="11" name="Resim 10">
            <a:extLst>
              <a:ext uri="{FF2B5EF4-FFF2-40B4-BE49-F238E27FC236}">
                <a16:creationId xmlns="" xmlns:a16="http://schemas.microsoft.com/office/drawing/2014/main" id="{95B801ED-2918-4E5C-9317-A499197127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892" y="3274082"/>
            <a:ext cx="9108213" cy="2048434"/>
          </a:xfrm>
          <a:prstGeom prst="rect">
            <a:avLst/>
          </a:prstGeom>
        </p:spPr>
      </p:pic>
      <p:pic>
        <p:nvPicPr>
          <p:cNvPr id="10" name="Resim 9">
            <a:extLst>
              <a:ext uri="{FF2B5EF4-FFF2-40B4-BE49-F238E27FC236}">
                <a16:creationId xmlns="" xmlns:a16="http://schemas.microsoft.com/office/drawing/2014/main" id="{BD90E7A0-12F1-4DE6-A523-7811B27C45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179" y="1681802"/>
            <a:ext cx="5523455" cy="877900"/>
          </a:xfrm>
          <a:prstGeom prst="rect">
            <a:avLst/>
          </a:prstGeom>
        </p:spPr>
      </p:pic>
      <p:pic>
        <p:nvPicPr>
          <p:cNvPr id="19" name="Resim 18">
            <a:extLst>
              <a:ext uri="{FF2B5EF4-FFF2-40B4-BE49-F238E27FC236}">
                <a16:creationId xmlns="" xmlns:a16="http://schemas.microsoft.com/office/drawing/2014/main" id="{B5F761E3-8829-49C4-9FCD-A0AB58599B5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5965971"/>
            <a:ext cx="8388823" cy="1060796"/>
          </a:xfrm>
          <a:prstGeom prst="rect">
            <a:avLst/>
          </a:prstGeom>
        </p:spPr>
      </p:pic>
      <p:pic>
        <p:nvPicPr>
          <p:cNvPr id="21" name="Resim 20">
            <a:extLst>
              <a:ext uri="{FF2B5EF4-FFF2-40B4-BE49-F238E27FC236}">
                <a16:creationId xmlns="" xmlns:a16="http://schemas.microsoft.com/office/drawing/2014/main" id="{7D277D90-CFD4-47F6-B059-446636C842E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6160" y="5049836"/>
            <a:ext cx="8230313" cy="1243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131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Resim 12">
            <a:extLst>
              <a:ext uri="{FF2B5EF4-FFF2-40B4-BE49-F238E27FC236}">
                <a16:creationId xmlns="" xmlns:a16="http://schemas.microsoft.com/office/drawing/2014/main" id="{5E039D3D-066A-4C30-B90A-78789BA453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475" y="1089566"/>
            <a:ext cx="8358340" cy="853514"/>
          </a:xfrm>
          <a:prstGeom prst="rect">
            <a:avLst/>
          </a:prstGeom>
        </p:spPr>
      </p:pic>
      <p:pic>
        <p:nvPicPr>
          <p:cNvPr id="19" name="Resim 18">
            <a:extLst>
              <a:ext uri="{FF2B5EF4-FFF2-40B4-BE49-F238E27FC236}">
                <a16:creationId xmlns="" xmlns:a16="http://schemas.microsoft.com/office/drawing/2014/main" id="{520B06B8-1536-4A4F-BD4B-D2B8C5756B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630" y="2775111"/>
            <a:ext cx="4877223" cy="853514"/>
          </a:xfrm>
          <a:prstGeom prst="rect">
            <a:avLst/>
          </a:prstGeom>
        </p:spPr>
      </p:pic>
      <p:pic>
        <p:nvPicPr>
          <p:cNvPr id="25" name="Resim 24">
            <a:extLst>
              <a:ext uri="{FF2B5EF4-FFF2-40B4-BE49-F238E27FC236}">
                <a16:creationId xmlns="" xmlns:a16="http://schemas.microsoft.com/office/drawing/2014/main" id="{B0EAC9D5-EF0D-4ECA-B066-0957DBFC0D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2288" y="3499963"/>
            <a:ext cx="6279424" cy="1176630"/>
          </a:xfrm>
          <a:prstGeom prst="rect">
            <a:avLst/>
          </a:prstGeom>
        </p:spPr>
      </p:pic>
      <p:pic>
        <p:nvPicPr>
          <p:cNvPr id="27" name="Resim 26">
            <a:extLst>
              <a:ext uri="{FF2B5EF4-FFF2-40B4-BE49-F238E27FC236}">
                <a16:creationId xmlns="" xmlns:a16="http://schemas.microsoft.com/office/drawing/2014/main" id="{EBFFE023-2D02-4D8D-9739-D817024F38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571" y="4408359"/>
            <a:ext cx="8382727" cy="4602879"/>
          </a:xfrm>
          <a:prstGeom prst="rect">
            <a:avLst/>
          </a:prstGeom>
        </p:spPr>
      </p:pic>
      <p:pic>
        <p:nvPicPr>
          <p:cNvPr id="29" name="Resim 28">
            <a:extLst>
              <a:ext uri="{FF2B5EF4-FFF2-40B4-BE49-F238E27FC236}">
                <a16:creationId xmlns="" xmlns:a16="http://schemas.microsoft.com/office/drawing/2014/main" id="{4C718130-C6D5-4955-81D3-B7B09F2C2BB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92427" y="5094010"/>
            <a:ext cx="5206435" cy="1176630"/>
          </a:xfrm>
          <a:prstGeom prst="rect">
            <a:avLst/>
          </a:prstGeom>
        </p:spPr>
      </p:pic>
      <p:pic>
        <p:nvPicPr>
          <p:cNvPr id="31" name="Resim 30">
            <a:extLst>
              <a:ext uri="{FF2B5EF4-FFF2-40B4-BE49-F238E27FC236}">
                <a16:creationId xmlns="" xmlns:a16="http://schemas.microsoft.com/office/drawing/2014/main" id="{091A51AA-5206-4D25-89EF-7B9C2699565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280" y="6034057"/>
            <a:ext cx="8382727" cy="4602879"/>
          </a:xfrm>
          <a:prstGeom prst="rect">
            <a:avLst/>
          </a:prstGeom>
        </p:spPr>
      </p:pic>
      <p:pic>
        <p:nvPicPr>
          <p:cNvPr id="33" name="Resim 32">
            <a:extLst>
              <a:ext uri="{FF2B5EF4-FFF2-40B4-BE49-F238E27FC236}">
                <a16:creationId xmlns="" xmlns:a16="http://schemas.microsoft.com/office/drawing/2014/main" id="{998E771A-B0EA-49F0-A6E8-E00E6C24982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32773" y="115159"/>
            <a:ext cx="4761389" cy="1176630"/>
          </a:xfrm>
          <a:prstGeom prst="rect">
            <a:avLst/>
          </a:prstGeom>
        </p:spPr>
      </p:pic>
      <p:pic>
        <p:nvPicPr>
          <p:cNvPr id="39" name="Resim 38">
            <a:extLst>
              <a:ext uri="{FF2B5EF4-FFF2-40B4-BE49-F238E27FC236}">
                <a16:creationId xmlns="" xmlns:a16="http://schemas.microsoft.com/office/drawing/2014/main" id="{FC49C205-5951-489A-9952-748FEB2A411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74263" y="1871892"/>
            <a:ext cx="5078408" cy="1176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1707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-180528" y="548680"/>
            <a:ext cx="9540552" cy="1296144"/>
          </a:xfrm>
        </p:spPr>
        <p:txBody>
          <a:bodyPr>
            <a:no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MESLEKİ VE TEKNİK ANADOLU LİSELERİ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/>
              <a:t>(SINAVSIZ-KAYIT ALANIMIZ)</a:t>
            </a:r>
            <a:endParaRPr lang="tr-TR" b="1" dirty="0">
              <a:effectLst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060848"/>
            <a:ext cx="8208912" cy="4493772"/>
          </a:xfrm>
        </p:spPr>
        <p:txBody>
          <a:bodyPr>
            <a:normAutofit/>
          </a:bodyPr>
          <a:lstStyle/>
          <a:p>
            <a:pPr algn="just"/>
            <a:endParaRPr lang="tr-TR" sz="2700" dirty="0"/>
          </a:p>
          <a:p>
            <a:pPr algn="just"/>
            <a:r>
              <a:rPr lang="tr-TR" sz="2700" dirty="0">
                <a:effectLst/>
              </a:rPr>
              <a:t>ÖZTİMURLAR M.T.A.L.</a:t>
            </a:r>
          </a:p>
          <a:p>
            <a:pPr algn="just"/>
            <a:r>
              <a:rPr lang="tr-TR" sz="2700" dirty="0"/>
              <a:t>HÜRRİYET M.T.A.L.</a:t>
            </a:r>
          </a:p>
          <a:p>
            <a:pPr algn="just"/>
            <a:r>
              <a:rPr lang="tr-TR" sz="2700" dirty="0">
                <a:effectLst/>
              </a:rPr>
              <a:t>ALİ OSMAN SÖNMEZ M.T.A.L.</a:t>
            </a:r>
          </a:p>
          <a:p>
            <a:pPr algn="just"/>
            <a:r>
              <a:rPr lang="tr-TR" sz="2700" dirty="0"/>
              <a:t>HÜMA HATUN M.T.A.L.</a:t>
            </a:r>
          </a:p>
          <a:p>
            <a:pPr algn="just"/>
            <a:r>
              <a:rPr lang="tr-TR" sz="2700" dirty="0">
                <a:effectLst/>
              </a:rPr>
              <a:t>OSMANGAZİ İMKB M.T.A.L.</a:t>
            </a:r>
          </a:p>
          <a:p>
            <a:pPr algn="just"/>
            <a:r>
              <a:rPr lang="tr-TR" sz="2700" dirty="0"/>
              <a:t>HAMİTLER TOKİ M.T.A.L.</a:t>
            </a:r>
          </a:p>
          <a:p>
            <a:pPr algn="just"/>
            <a:r>
              <a:rPr lang="tr-TR" sz="2700" dirty="0">
                <a:effectLst/>
              </a:rPr>
              <a:t>HAMİDİYE M.T.A.L.</a:t>
            </a:r>
          </a:p>
        </p:txBody>
      </p:sp>
    </p:spTree>
    <p:extLst>
      <p:ext uri="{BB962C8B-B14F-4D97-AF65-F5344CB8AC3E}">
        <p14:creationId xmlns:p14="http://schemas.microsoft.com/office/powerpoint/2010/main" val="2124648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907704" y="2564904"/>
            <a:ext cx="5333511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7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blipFill>
                  <a:blip r:embed="rId2"/>
                  <a:tile tx="0" ty="0" sx="100000" sy="100000" flip="none" algn="tl"/>
                </a:blip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FEN</a:t>
            </a:r>
            <a:r>
              <a:rPr lang="tr-TR" sz="7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blipFill>
                  <a:blip r:embed="rId2"/>
                  <a:tile tx="0" ty="0" sx="100000" sy="100000" flip="none" algn="tl"/>
                </a:blip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LİSELERİ</a:t>
            </a:r>
          </a:p>
        </p:txBody>
      </p:sp>
    </p:spTree>
    <p:extLst>
      <p:ext uri="{BB962C8B-B14F-4D97-AF65-F5344CB8AC3E}">
        <p14:creationId xmlns:p14="http://schemas.microsoft.com/office/powerpoint/2010/main" val="42464070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9168" y="269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/>
              <a:t>	</a:t>
            </a:r>
            <a:r>
              <a:rPr lang="tr-TR" b="1" dirty="0"/>
              <a:t>ÖZTİMURLAR MESLEKİ VE TEKNİK ANADOLU LİSESİ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9632" y="4797152"/>
            <a:ext cx="8229600" cy="4525963"/>
          </a:xfrm>
        </p:spPr>
        <p:txBody>
          <a:bodyPr/>
          <a:lstStyle/>
          <a:p>
            <a:r>
              <a:rPr lang="tr-TR" dirty="0"/>
              <a:t>BİLİŞİM TEKNOLOJİLERİ (SINAVLA)</a:t>
            </a:r>
          </a:p>
          <a:p>
            <a:r>
              <a:rPr lang="tr-TR" dirty="0"/>
              <a:t>ELEKTRİK ELEKTRONİK TEKNOLOJİSİ</a:t>
            </a:r>
          </a:p>
        </p:txBody>
      </p:sp>
      <p:pic>
        <p:nvPicPr>
          <p:cNvPr id="9218" name="Picture 2" descr="C:\Users\pc1\Desktop\02204821_th3174664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433914"/>
            <a:ext cx="6048672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67819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HÜRRİYET M.T.A.L.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ELEKTRİK ELEKTRONİK TEKNOLOJİLERİ</a:t>
            </a:r>
          </a:p>
          <a:p>
            <a:r>
              <a:rPr lang="tr-TR" dirty="0"/>
              <a:t>MAKİNE TEKNOLOJİSİ ALANI</a:t>
            </a:r>
          </a:p>
          <a:p>
            <a:r>
              <a:rPr lang="tr-TR" dirty="0"/>
              <a:t>HARİTA TAPU KADASTRO</a:t>
            </a:r>
          </a:p>
          <a:p>
            <a:r>
              <a:rPr lang="tr-TR" dirty="0"/>
              <a:t>İNŞAAT TEKNOLOJİSİ</a:t>
            </a:r>
          </a:p>
          <a:p>
            <a:r>
              <a:rPr lang="tr-TR" dirty="0"/>
              <a:t>MOTORLU ARAÇLAR TEKNOLOJİSİ</a:t>
            </a:r>
          </a:p>
          <a:p>
            <a:r>
              <a:rPr lang="tr-TR" dirty="0"/>
              <a:t>UÇAK BAKIM (SINAVLA)</a:t>
            </a:r>
          </a:p>
          <a:p>
            <a:r>
              <a:rPr lang="tr-TR" dirty="0"/>
              <a:t>ENDÜSTRİYEL OTOMASYON (SINAVLA)</a:t>
            </a:r>
          </a:p>
        </p:txBody>
      </p:sp>
    </p:spTree>
    <p:extLst>
      <p:ext uri="{BB962C8B-B14F-4D97-AF65-F5344CB8AC3E}">
        <p14:creationId xmlns:p14="http://schemas.microsoft.com/office/powerpoint/2010/main" val="21512271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ALİ OSMAN SÖNMEZ MESLEKİ VE TEKNİK ANADOLU LİSESİ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922640"/>
            <a:ext cx="8229600" cy="4525963"/>
          </a:xfrm>
        </p:spPr>
        <p:txBody>
          <a:bodyPr>
            <a:normAutofit/>
          </a:bodyPr>
          <a:lstStyle/>
          <a:p>
            <a:r>
              <a:rPr lang="tr-TR" dirty="0"/>
              <a:t>BİLİŞİM TEKNOLOJİLERİ</a:t>
            </a:r>
          </a:p>
          <a:p>
            <a:r>
              <a:rPr lang="tr-TR" dirty="0"/>
              <a:t>ENDÜSTRİYEL OTOMASYON TEKNOLOJİSİ (SINAVLA)</a:t>
            </a:r>
          </a:p>
          <a:p>
            <a:r>
              <a:rPr lang="tr-TR" dirty="0"/>
              <a:t>ELEKTRİK ELEKTRONİK (SINAVLA)</a:t>
            </a:r>
          </a:p>
          <a:p>
            <a:r>
              <a:rPr lang="tr-TR" dirty="0"/>
              <a:t>GİYİM ÜRETİM TEKNOLOJİSİ</a:t>
            </a:r>
          </a:p>
          <a:p>
            <a:r>
              <a:rPr lang="tr-TR" dirty="0"/>
              <a:t>MAKİNE TEKNOLOJİSİ (SINAVLA)</a:t>
            </a:r>
          </a:p>
          <a:p>
            <a:r>
              <a:rPr lang="tr-TR" dirty="0"/>
              <a:t>TEKSTİL TEKNOLOJİSİ</a:t>
            </a:r>
          </a:p>
        </p:txBody>
      </p:sp>
    </p:spTree>
    <p:extLst>
      <p:ext uri="{BB962C8B-B14F-4D97-AF65-F5344CB8AC3E}">
        <p14:creationId xmlns:p14="http://schemas.microsoft.com/office/powerpoint/2010/main" val="36704374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143000"/>
          </a:xfrm>
        </p:spPr>
        <p:txBody>
          <a:bodyPr>
            <a:noAutofit/>
          </a:bodyPr>
          <a:lstStyle/>
          <a:p>
            <a:r>
              <a:rPr lang="tr-TR" sz="4300" b="1" dirty="0"/>
              <a:t>OSMANGAZİ HÜMA HATUN</a:t>
            </a:r>
            <a:br>
              <a:rPr lang="tr-TR" sz="4300" b="1" dirty="0"/>
            </a:br>
            <a:r>
              <a:rPr lang="tr-TR" sz="4300" b="1" dirty="0"/>
              <a:t> MESLEKİ VE TEKNİK </a:t>
            </a:r>
            <a:br>
              <a:rPr lang="tr-TR" sz="4300" b="1" dirty="0"/>
            </a:br>
            <a:r>
              <a:rPr lang="tr-TR" sz="4300" b="1" dirty="0"/>
              <a:t>ANADOLU LİSESİ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31032" y="4005064"/>
            <a:ext cx="8229600" cy="2304256"/>
          </a:xfrm>
        </p:spPr>
        <p:txBody>
          <a:bodyPr>
            <a:normAutofit fontScale="47500" lnSpcReduction="20000"/>
          </a:bodyPr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sz="5300" dirty="0"/>
              <a:t>Grafik ve Fotoğrafçılık</a:t>
            </a:r>
          </a:p>
          <a:p>
            <a:r>
              <a:rPr lang="tr-TR" sz="5300" dirty="0"/>
              <a:t>Güzellik Hizmetleri ve Saç Bakımı</a:t>
            </a:r>
          </a:p>
          <a:p>
            <a:r>
              <a:rPr lang="tr-TR" sz="5300" dirty="0"/>
              <a:t>Çocuk Gelişimi</a:t>
            </a:r>
          </a:p>
        </p:txBody>
      </p:sp>
      <p:pic>
        <p:nvPicPr>
          <p:cNvPr id="8194" name="Picture 2" descr="C:\Users\pc1\Desktop\k_07105138_oku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60848"/>
            <a:ext cx="6120680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08323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5458" y="548680"/>
            <a:ext cx="8229600" cy="1143000"/>
          </a:xfrm>
        </p:spPr>
        <p:txBody>
          <a:bodyPr/>
          <a:lstStyle/>
          <a:p>
            <a:r>
              <a:rPr lang="tr-TR" b="1" dirty="0"/>
              <a:t>OSMANGAZİ İMKB M.T.A.L.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3244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/>
              <a:t>ÇOCUK GELİŞİMİ VE EĞİTİMİ ALANI</a:t>
            </a:r>
          </a:p>
          <a:p>
            <a:pPr>
              <a:lnSpc>
                <a:spcPct val="150000"/>
              </a:lnSpc>
            </a:pPr>
            <a:r>
              <a:rPr lang="tr-TR" dirty="0"/>
              <a:t>BİLİŞİM TEKNOLOJİLERİ ALANI</a:t>
            </a:r>
          </a:p>
          <a:p>
            <a:pPr>
              <a:lnSpc>
                <a:spcPct val="150000"/>
              </a:lnSpc>
            </a:pPr>
            <a:r>
              <a:rPr lang="tr-TR" dirty="0"/>
              <a:t>YİYECEK İÇECEK HİZMETLERİ ALANI</a:t>
            </a:r>
          </a:p>
          <a:p>
            <a:pPr>
              <a:lnSpc>
                <a:spcPct val="150000"/>
              </a:lnSpc>
            </a:pPr>
            <a:r>
              <a:rPr lang="tr-TR" dirty="0"/>
              <a:t>MODA TASARIM TEKNOLOJİSİ ALANI</a:t>
            </a:r>
          </a:p>
          <a:p>
            <a:pPr>
              <a:lnSpc>
                <a:spcPct val="150000"/>
              </a:lnSpc>
            </a:pPr>
            <a:r>
              <a:rPr lang="tr-TR" dirty="0"/>
              <a:t>EL SANATLARI TEKNOLOJİSİ ALANI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35366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HAMİTLER TOKİ MESLEKİ VE TEKNİK ANADOLU LİSESİ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15616" y="4437112"/>
            <a:ext cx="8229600" cy="4525963"/>
          </a:xfrm>
        </p:spPr>
        <p:txBody>
          <a:bodyPr/>
          <a:lstStyle/>
          <a:p>
            <a:r>
              <a:rPr lang="tr-TR" dirty="0"/>
              <a:t>ADALET</a:t>
            </a:r>
          </a:p>
          <a:p>
            <a:r>
              <a:rPr lang="tr-TR" dirty="0"/>
              <a:t>MUHASEBE VE FİNANSMAN</a:t>
            </a:r>
          </a:p>
          <a:p>
            <a:r>
              <a:rPr lang="tr-TR" dirty="0"/>
              <a:t>RADYO TELEVİZYON</a:t>
            </a:r>
          </a:p>
        </p:txBody>
      </p:sp>
      <p:pic>
        <p:nvPicPr>
          <p:cNvPr id="10242" name="Picture 2" descr="C:\Users\pc1\Desktop\ind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28" y="1484784"/>
            <a:ext cx="6696744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65947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HAMİDİYE M.T.A.L – (TARIM)</a:t>
            </a:r>
            <a:endParaRPr lang="tr-TR" dirty="0"/>
          </a:p>
        </p:txBody>
      </p:sp>
      <p:pic>
        <p:nvPicPr>
          <p:cNvPr id="11266" name="Picture 2" descr="C:\Users\pc1\Desktop\k_03230100_20120519btml19mayis1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1591861"/>
            <a:ext cx="8424936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457200" y="4862428"/>
            <a:ext cx="8424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TARIM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GIDA TEKNOLOJİLERİ (SINAVLA)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HAYVAN SAĞLIĞI VE YETİŞTİRİCİLİĞİ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tr-TR" sz="2000" dirty="0"/>
              <a:t>LABORATUVAR</a:t>
            </a:r>
          </a:p>
        </p:txBody>
      </p:sp>
    </p:spTree>
    <p:extLst>
      <p:ext uri="{BB962C8B-B14F-4D97-AF65-F5344CB8AC3E}">
        <p14:creationId xmlns:p14="http://schemas.microsoft.com/office/powerpoint/2010/main" val="24772366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5800" y="67200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M.T.A.L – (SAĞLIK)</a:t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/>
              <a:t>(SINAVLA ÖĞRENCİ ALAN LİSELER)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2348880"/>
            <a:ext cx="9612560" cy="2355551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tr-TR" sz="3000" dirty="0">
                <a:solidFill>
                  <a:schemeClr val="tx1"/>
                </a:solidFill>
              </a:rPr>
              <a:t>TÜRK EĞİTİM VAKFI HAYRİ TOKAMAN M.T.A.L. – 16.01</a:t>
            </a:r>
          </a:p>
          <a:p>
            <a:pPr algn="l">
              <a:lnSpc>
                <a:spcPct val="200000"/>
              </a:lnSpc>
            </a:pPr>
            <a:endParaRPr lang="tr-TR" sz="3000" dirty="0">
              <a:solidFill>
                <a:schemeClr val="tx1"/>
              </a:solidFill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4327" y="3429000"/>
            <a:ext cx="9324528" cy="1232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200000"/>
              </a:lnSpc>
              <a:buFont typeface="Arial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</a:rPr>
              <a:t>ŞEHİT HAKAN ÜNVER M.T.A.L. – 26.9</a:t>
            </a:r>
          </a:p>
          <a:p>
            <a:pPr marL="457200" indent="-457200" algn="l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tr-TR" dirty="0">
              <a:solidFill>
                <a:schemeClr val="tx1"/>
              </a:solidFill>
            </a:endParaRPr>
          </a:p>
          <a:p>
            <a:pPr marL="457200" indent="-457200" algn="l">
              <a:lnSpc>
                <a:spcPct val="200000"/>
              </a:lnSpc>
              <a:buFont typeface="Arial" pitchFamily="34" charset="0"/>
              <a:buChar char="•"/>
            </a:pP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2292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67444" y="208076"/>
            <a:ext cx="8229600" cy="1143000"/>
          </a:xfrm>
        </p:spPr>
        <p:txBody>
          <a:bodyPr>
            <a:noAutofit/>
          </a:bodyPr>
          <a:lstStyle/>
          <a:p>
            <a:r>
              <a:rPr lang="tr-TR" sz="4000" dirty="0">
                <a:solidFill>
                  <a:schemeClr val="tx1"/>
                </a:solidFill>
              </a:rPr>
              <a:t>TÜRK EĞİTİM VAKFI HAYRİ TOKAMAN M.T.A.L</a:t>
            </a:r>
            <a:endParaRPr lang="tr-TR" sz="40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51076"/>
            <a:ext cx="8964488" cy="5418892"/>
          </a:xfrm>
        </p:spPr>
        <p:txBody>
          <a:bodyPr>
            <a:normAutofit/>
          </a:bodyPr>
          <a:lstStyle/>
          <a:p>
            <a:pPr algn="just"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tr-TR" sz="2400" dirty="0"/>
              <a:t>Sağlık Hizmetleri Alanı;</a:t>
            </a:r>
          </a:p>
          <a:p>
            <a:pPr marL="0" indent="0" algn="just">
              <a:spcAft>
                <a:spcPts val="1800"/>
              </a:spcAft>
              <a:buNone/>
            </a:pPr>
            <a:r>
              <a:rPr lang="tr-TR" sz="2400" dirty="0"/>
              <a:t>    </a:t>
            </a:r>
            <a:r>
              <a:rPr lang="tr-TR" sz="2400" u="sng" dirty="0"/>
              <a:t>Bölümler; </a:t>
            </a:r>
          </a:p>
          <a:p>
            <a:pPr lvl="0"/>
            <a:r>
              <a:rPr lang="tr-TR" sz="2400" dirty="0"/>
              <a:t>Hemşire Yardımcılığı </a:t>
            </a:r>
          </a:p>
          <a:p>
            <a:pPr lvl="0"/>
            <a:r>
              <a:rPr lang="tr-TR" sz="2400" dirty="0"/>
              <a:t>Ebe Yardımcılığı</a:t>
            </a:r>
          </a:p>
          <a:p>
            <a:pPr lvl="0"/>
            <a:r>
              <a:rPr lang="tr-TR" sz="2400" dirty="0"/>
              <a:t>Sağlık Bakım Teknisyenliği</a:t>
            </a:r>
          </a:p>
          <a:p>
            <a:pPr marL="0" lvl="0" indent="0">
              <a:buNone/>
            </a:pPr>
            <a:endParaRPr lang="tr-TR" sz="2800" dirty="0"/>
          </a:p>
          <a:p>
            <a:pPr marL="0" lvl="0" indent="0" algn="ctr">
              <a:spcAft>
                <a:spcPts val="1200"/>
              </a:spcAft>
              <a:buNone/>
            </a:pPr>
            <a:r>
              <a:rPr lang="tr-TR" sz="2400" dirty="0"/>
              <a:t>Öğrenimini yarıda bırakmış veya çeşitli nedenlerle örgün eğitim dışına çıkan öğrenciler için;</a:t>
            </a:r>
          </a:p>
          <a:p>
            <a:pPr marL="0" indent="0">
              <a:buNone/>
            </a:pPr>
            <a:r>
              <a:rPr lang="tr-TR" sz="2400" dirty="0"/>
              <a:t>   </a:t>
            </a:r>
            <a:r>
              <a:rPr lang="tr-TR" sz="2400" u="sng" dirty="0"/>
              <a:t>Mesleki Açık Öğretim Lisesi</a:t>
            </a:r>
            <a:r>
              <a:rPr lang="tr-TR" sz="2400" dirty="0"/>
              <a:t>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Hasta Yaşlı Bakım Alanı</a:t>
            </a:r>
          </a:p>
          <a:p>
            <a:pPr lvl="0">
              <a:buFont typeface="Wingdings" panose="05000000000000000000" pitchFamily="2" charset="2"/>
              <a:buChar char="v"/>
            </a:pPr>
            <a:endParaRPr lang="tr-TR" sz="2800" dirty="0"/>
          </a:p>
          <a:p>
            <a:pPr algn="just"/>
            <a:endParaRPr lang="tr-TR" sz="2700" dirty="0"/>
          </a:p>
          <a:p>
            <a:pPr algn="just"/>
            <a:endParaRPr lang="tr-TR" sz="2700" dirty="0">
              <a:effectLst/>
            </a:endParaRPr>
          </a:p>
        </p:txBody>
      </p:sp>
      <p:pic>
        <p:nvPicPr>
          <p:cNvPr id="44036" name="Picture 4" descr="BD20114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865" y="1628800"/>
            <a:ext cx="3727450" cy="206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58086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ED675C0A-F2C1-4DDA-AC3D-D1BDD4D4D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7675"/>
            <a:ext cx="8229600" cy="1143000"/>
          </a:xfrm>
        </p:spPr>
        <p:txBody>
          <a:bodyPr/>
          <a:lstStyle/>
          <a:p>
            <a:r>
              <a:rPr lang="tr-TR" dirty="0"/>
              <a:t>ŞEHİT HAKAN ÜNVER M.T.A.L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6953A4A9-931F-450D-BDDA-C8F6136CC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23930"/>
            <a:ext cx="8229600" cy="4525963"/>
          </a:xfrm>
        </p:spPr>
        <p:txBody>
          <a:bodyPr/>
          <a:lstStyle/>
          <a:p>
            <a:pPr algn="just">
              <a:spcAft>
                <a:spcPts val="1800"/>
              </a:spcAft>
              <a:buFont typeface="Wingdings" panose="05000000000000000000" pitchFamily="2" charset="2"/>
              <a:buChar char="v"/>
            </a:pPr>
            <a:r>
              <a:rPr lang="tr-TR" sz="3200" dirty="0"/>
              <a:t>Sağlık Hizmetleri Alanı;</a:t>
            </a:r>
          </a:p>
          <a:p>
            <a:pPr marL="0" indent="0" algn="just">
              <a:spcAft>
                <a:spcPts val="1800"/>
              </a:spcAft>
              <a:buNone/>
            </a:pPr>
            <a:r>
              <a:rPr lang="tr-TR" sz="3200" dirty="0"/>
              <a:t>    </a:t>
            </a:r>
            <a:r>
              <a:rPr lang="tr-TR" sz="3200" u="sng" dirty="0"/>
              <a:t>Bölümler; </a:t>
            </a:r>
          </a:p>
          <a:p>
            <a:pPr lvl="0"/>
            <a:r>
              <a:rPr lang="tr-TR" sz="3200" dirty="0"/>
              <a:t>Hemşire Yardımcılığı </a:t>
            </a:r>
          </a:p>
          <a:p>
            <a:pPr lvl="0"/>
            <a:r>
              <a:rPr lang="tr-TR" sz="3200" dirty="0"/>
              <a:t>Ebe Yardımcılığı</a:t>
            </a:r>
          </a:p>
          <a:p>
            <a:pPr lvl="0"/>
            <a:r>
              <a:rPr lang="tr-TR" sz="3200" dirty="0"/>
              <a:t>Sağlık Bakım Teknisyenliği</a:t>
            </a:r>
          </a:p>
        </p:txBody>
      </p:sp>
    </p:spTree>
    <p:extLst>
      <p:ext uri="{BB962C8B-B14F-4D97-AF65-F5344CB8AC3E}">
        <p14:creationId xmlns:p14="http://schemas.microsoft.com/office/powerpoint/2010/main" val="4181536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528638" y="476672"/>
            <a:ext cx="8276456" cy="1470025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FEN LİSELERİ – YÜZDELİK DİLİMLERİ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27209" y="2276872"/>
            <a:ext cx="8604448" cy="3672408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b="1" dirty="0">
                <a:solidFill>
                  <a:schemeClr val="tx1"/>
                </a:solidFill>
              </a:rPr>
              <a:t>TOFAŞ FEN LİSESİ 0.30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b="1" dirty="0">
                <a:solidFill>
                  <a:schemeClr val="tx1"/>
                </a:solidFill>
              </a:rPr>
              <a:t>NİLÜFER İMKB FEN LİSESİ 0.60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chemeClr val="tx1"/>
                </a:solidFill>
              </a:rPr>
              <a:t>İNEGÖL MEDİHA HAYRİ ÇELİK FEN LİSESİ 3.38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b="1" dirty="0">
                <a:solidFill>
                  <a:schemeClr val="tx1"/>
                </a:solidFill>
              </a:rPr>
              <a:t>AHMET HAMDİ GÖKBAYRAK FEN LİSESİ 3.41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chemeClr val="tx1"/>
                </a:solidFill>
              </a:rPr>
              <a:t>KARACABEY ULVİYE MATLI FEN LİSESİ 5.43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chemeClr val="tx1"/>
                </a:solidFill>
              </a:rPr>
              <a:t>M.KEMALPAŞA İBRAHİM ÖNAL FEN LİSESİ 6.27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56204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M.T.A.L – (OTELCİLİK VE TURİZM)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7091" y="1802681"/>
            <a:ext cx="9073008" cy="5370735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ŞEHİT EROL OLÇOK M.T.A.L</a:t>
            </a:r>
            <a:r>
              <a:rPr lang="tr-TR" sz="2400" b="1" dirty="0" smtClean="0">
                <a:solidFill>
                  <a:schemeClr val="tx1"/>
                </a:solidFill>
              </a:rPr>
              <a:t>. </a:t>
            </a:r>
            <a:r>
              <a:rPr lang="tr-TR" sz="2400" dirty="0" smtClean="0">
                <a:solidFill>
                  <a:schemeClr val="tx1"/>
                </a:solidFill>
              </a:rPr>
              <a:t>(</a:t>
            </a:r>
            <a:r>
              <a:rPr lang="tr-TR" sz="2400" dirty="0">
                <a:solidFill>
                  <a:schemeClr val="tx1"/>
                </a:solidFill>
              </a:rPr>
              <a:t>KONAKLAMA VE SEYAHAT HİZMETLERİ, YİYECEK İÇECEK HİZMETLERİ)</a:t>
            </a:r>
          </a:p>
          <a:p>
            <a:pPr marL="457200" indent="-4572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MURADİYE M.T.A.L. </a:t>
            </a:r>
            <a:r>
              <a:rPr lang="tr-TR" sz="2400" dirty="0">
                <a:solidFill>
                  <a:schemeClr val="tx1"/>
                </a:solidFill>
              </a:rPr>
              <a:t>(KONAKLAMA VE SEYAHAT HİZMETLERİ, YİYECEK İÇECEK HİZMETLERİ)</a:t>
            </a:r>
          </a:p>
          <a:p>
            <a:pPr marL="457200" indent="-4572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HAVVA ASLANOBA M.T.A.L. </a:t>
            </a:r>
            <a:r>
              <a:rPr lang="tr-TR" sz="2400" dirty="0">
                <a:solidFill>
                  <a:schemeClr val="tx1"/>
                </a:solidFill>
              </a:rPr>
              <a:t>(KONAKLAMA VE SEYAHAT HİZMETLERİ, YİYECEK İÇECEK HİZMETLERİ, HALKLA İLİŞKİLER VE ORGANİZASYON)</a:t>
            </a:r>
          </a:p>
        </p:txBody>
      </p:sp>
    </p:spTree>
    <p:extLst>
      <p:ext uri="{BB962C8B-B14F-4D97-AF65-F5344CB8AC3E}">
        <p14:creationId xmlns:p14="http://schemas.microsoft.com/office/powerpoint/2010/main" val="13294487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932CF6DF-900C-4FC7-92CD-3EAF54A0E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/>
              <a:t>HACI SEVİM YILDIZ MOBİLYA VE İÇ MEKAN TASARIMI TEKNOLOJİSİ M.T.A.L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0AEECA45-A961-4F68-9FBC-C64B916EA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527" y="194914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tr-TR" b="1" dirty="0"/>
              <a:t>   </a:t>
            </a:r>
            <a:r>
              <a:rPr lang="tr-TR" b="1" u="sng" dirty="0"/>
              <a:t>Dallar</a:t>
            </a:r>
          </a:p>
          <a:p>
            <a:r>
              <a:rPr lang="tr-TR" dirty="0"/>
              <a:t>Mobilya ve İç Mekan Ressamlığı</a:t>
            </a:r>
          </a:p>
          <a:p>
            <a:r>
              <a:rPr lang="tr-TR" dirty="0"/>
              <a:t>İç Mekan ve Mobilya Teknolojisi</a:t>
            </a:r>
          </a:p>
          <a:p>
            <a:r>
              <a:rPr lang="tr-TR" dirty="0"/>
              <a:t>Mobilya İskeleti ve Döşemesi Dalı</a:t>
            </a:r>
          </a:p>
          <a:p>
            <a:endParaRPr lang="tr-TR" dirty="0"/>
          </a:p>
          <a:p>
            <a:pPr marL="0" indent="0" algn="ctr">
              <a:buNone/>
            </a:pPr>
            <a:r>
              <a:rPr lang="tr-TR" b="1" dirty="0"/>
              <a:t>Türkiye’de Mobilya ve İç Mekan Tasarımı Alanında Eğitim Veren Tek Tematik Proje Okulu</a:t>
            </a:r>
          </a:p>
        </p:txBody>
      </p:sp>
    </p:spTree>
    <p:extLst>
      <p:ext uri="{BB962C8B-B14F-4D97-AF65-F5344CB8AC3E}">
        <p14:creationId xmlns:p14="http://schemas.microsoft.com/office/powerpoint/2010/main" val="17910136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9319FE05-E5FD-4A3A-BFF6-8F88A4382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822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/>
              <a:t>HACI SEVİM YILDIZ MOBİLYA VE İÇ MEKAN TASARIMI TEKNOLOJİSİ M.T.A.L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8EEF4C84-2535-4B6D-9FC3-86A9DC5CF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822" y="213285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     </a:t>
            </a:r>
            <a:r>
              <a:rPr lang="tr-TR" u="sng" dirty="0"/>
              <a:t>AVANTAJLARI</a:t>
            </a:r>
          </a:p>
          <a:p>
            <a:r>
              <a:rPr lang="tr-TR" dirty="0"/>
              <a:t>İş garantisi</a:t>
            </a:r>
          </a:p>
          <a:p>
            <a:r>
              <a:rPr lang="tr-TR" dirty="0"/>
              <a:t>Başarılı öğrencilere burs imkanı</a:t>
            </a:r>
          </a:p>
          <a:p>
            <a:r>
              <a:rPr lang="tr-TR" dirty="0"/>
              <a:t>Ücretsiz pansiyon, yemek</a:t>
            </a:r>
          </a:p>
          <a:p>
            <a:r>
              <a:rPr lang="tr-TR" dirty="0"/>
              <a:t>Faaliyetler (Kariyer günleri, fuarlara katılım, sektör ziyaretleri, sertifika programları).</a:t>
            </a:r>
          </a:p>
          <a:p>
            <a:pPr marL="0" indent="0">
              <a:buNone/>
            </a:pPr>
            <a:endParaRPr lang="tr-TR" u="sng" dirty="0"/>
          </a:p>
        </p:txBody>
      </p:sp>
    </p:spTree>
    <p:extLst>
      <p:ext uri="{BB962C8B-B14F-4D97-AF65-F5344CB8AC3E}">
        <p14:creationId xmlns:p14="http://schemas.microsoft.com/office/powerpoint/2010/main" val="29603966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GÜZEL SANATLAR VE SPOR LİSELERİ</a:t>
            </a:r>
          </a:p>
        </p:txBody>
      </p:sp>
      <p:graphicFrame>
        <p:nvGraphicFramePr>
          <p:cNvPr id="49156" name="Object 4"/>
          <p:cNvGraphicFramePr>
            <a:graphicFrameLocks noGrp="1"/>
          </p:cNvGraphicFramePr>
          <p:nvPr>
            <p:ph sz="half" idx="1"/>
          </p:nvPr>
        </p:nvGraphicFramePr>
        <p:xfrm>
          <a:off x="755650" y="1557338"/>
          <a:ext cx="3529013" cy="489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4" name="ClipArt" r:id="rId5" imgW="3099995" imgH="3173506" progId="">
                  <p:embed/>
                </p:oleObj>
              </mc:Choice>
              <mc:Fallback>
                <p:oleObj name="ClipArt" r:id="rId5" imgW="3099995" imgH="3173506" progId="">
                  <p:embed/>
                  <p:pic>
                    <p:nvPicPr>
                      <p:cNvPr id="0" name="Picture 278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557338"/>
                        <a:ext cx="3529013" cy="489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8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4716463" y="1628775"/>
          <a:ext cx="3476625" cy="482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5" name="Klip" r:id="rId7" imgW="2765425" imgH="6043613" progId="">
                  <p:embed/>
                </p:oleObj>
              </mc:Choice>
              <mc:Fallback>
                <p:oleObj name="Klip" r:id="rId7" imgW="2765425" imgH="6043613" progId="">
                  <p:embed/>
                  <p:pic>
                    <p:nvPicPr>
                      <p:cNvPr id="0" name="Picture 27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1628775"/>
                        <a:ext cx="3476625" cy="4824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559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NIS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-90264" y="1268760"/>
            <a:ext cx="9324528" cy="1210146"/>
          </a:xfrm>
        </p:spPr>
        <p:txBody>
          <a:bodyPr>
            <a:normAutofit fontScale="90000"/>
          </a:bodyPr>
          <a:lstStyle/>
          <a:p>
            <a:r>
              <a:rPr lang="tr-TR" b="1" i="1" dirty="0">
                <a:solidFill>
                  <a:srgbClr val="FF0000"/>
                </a:solidFill>
              </a:rPr>
              <a:t>GÜZEL SANATLAR VE SPOR LİSELERİ</a:t>
            </a:r>
            <a:br>
              <a:rPr lang="tr-TR" b="1" i="1" dirty="0">
                <a:solidFill>
                  <a:srgbClr val="FF0000"/>
                </a:solidFill>
              </a:rPr>
            </a:br>
            <a:r>
              <a:rPr lang="tr-TR" sz="4000" b="1" i="1" dirty="0"/>
              <a:t>(YETENEK SINAVI İLE ÖĞRENCİ ALAN OKULLAR)</a:t>
            </a:r>
            <a:r>
              <a:rPr lang="tr-TR" b="1" dirty="0">
                <a:solidFill>
                  <a:srgbClr val="FF0000"/>
                </a:solidFill>
              </a:rPr>
              <a:t/>
            </a:r>
            <a:br>
              <a:rPr lang="tr-TR" b="1" dirty="0">
                <a:solidFill>
                  <a:srgbClr val="FF0000"/>
                </a:solidFill>
              </a:rPr>
            </a:b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9024" y="2996952"/>
            <a:ext cx="8784976" cy="2016224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BURSA ZEKİ MÜREN GÜZEL SANATLAR LİSESİ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BURSA BTSO CELAL SÖNMEZ SPOR LİSESİ</a:t>
            </a:r>
          </a:p>
        </p:txBody>
      </p:sp>
    </p:spTree>
    <p:extLst>
      <p:ext uri="{BB962C8B-B14F-4D97-AF65-F5344CB8AC3E}">
        <p14:creationId xmlns:p14="http://schemas.microsoft.com/office/powerpoint/2010/main" val="41654040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89118" y="2060848"/>
            <a:ext cx="7340471" cy="224676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r-TR" sz="7000" b="1" cap="none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DİNLEDİĞİNİZ İÇİN </a:t>
            </a:r>
          </a:p>
          <a:p>
            <a:pPr algn="ctr"/>
            <a:r>
              <a:rPr lang="tr-TR" sz="7000" b="1" cap="none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TEŞEKKÜRLER </a:t>
            </a:r>
          </a:p>
        </p:txBody>
      </p:sp>
    </p:spTree>
    <p:extLst>
      <p:ext uri="{BB962C8B-B14F-4D97-AF65-F5344CB8AC3E}">
        <p14:creationId xmlns:p14="http://schemas.microsoft.com/office/powerpoint/2010/main" val="840762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83568" y="2708920"/>
            <a:ext cx="7842724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7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blipFill>
                  <a:blip r:embed="rId2"/>
                  <a:tile tx="0" ty="0" sx="100000" sy="100000" flip="none" algn="tl"/>
                </a:blip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ANADOLU LİSELERİ</a:t>
            </a:r>
          </a:p>
        </p:txBody>
      </p:sp>
    </p:spTree>
    <p:extLst>
      <p:ext uri="{BB962C8B-B14F-4D97-AF65-F5344CB8AC3E}">
        <p14:creationId xmlns:p14="http://schemas.microsoft.com/office/powerpoint/2010/main" val="274427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ANADOLU LİSELERİ </a:t>
            </a: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b="1" dirty="0"/>
              <a:t>(SINAVLA ÖĞRENCİ ALAN LİSELER)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r>
              <a:rPr lang="tr-TR" dirty="0"/>
              <a:t>BURSA ANADOLU LİSESİ 1.60</a:t>
            </a:r>
          </a:p>
          <a:p>
            <a:r>
              <a:rPr lang="tr-TR" dirty="0"/>
              <a:t>AHMET ERDEM ANADOLU LİSESİ 2.71</a:t>
            </a:r>
          </a:p>
          <a:p>
            <a:r>
              <a:rPr lang="tr-TR" dirty="0"/>
              <a:t>ŞÜKRÜ ŞANKAYA ANADOLU LİSESİ 4.06</a:t>
            </a:r>
          </a:p>
          <a:p>
            <a:r>
              <a:rPr lang="tr-TR" dirty="0"/>
              <a:t>ULUBATLI HASAN ANADOLU LİSESİ 5.54</a:t>
            </a:r>
          </a:p>
          <a:p>
            <a:r>
              <a:rPr lang="tr-TR" dirty="0"/>
              <a:t>BURSA ERKEK LİSESİ 5.99</a:t>
            </a:r>
          </a:p>
          <a:p>
            <a:r>
              <a:rPr lang="tr-TR" dirty="0"/>
              <a:t>OSMANGAZİ GAZİ ANADOLU LİSESİ 6.44</a:t>
            </a:r>
          </a:p>
          <a:p>
            <a:r>
              <a:rPr lang="tr-TR" dirty="0"/>
              <a:t>TURHAN TAYAN ANADOLU LİSESİ 7.77</a:t>
            </a:r>
          </a:p>
          <a:p>
            <a:r>
              <a:rPr lang="tr-TR" dirty="0"/>
              <a:t>BURSA ANADOLU KIZ LİSESİ 9.17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1743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ANADOLU LİSELERİ </a:t>
            </a: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b="1" dirty="0"/>
              <a:t>(SINAVSIZ-KAYIT ALANIMIZ)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5496" y="1988840"/>
            <a:ext cx="8384976" cy="4525963"/>
          </a:xfrm>
        </p:spPr>
        <p:txBody>
          <a:bodyPr>
            <a:normAutofit fontScale="92500"/>
          </a:bodyPr>
          <a:lstStyle/>
          <a:p>
            <a:r>
              <a:rPr lang="tr-TR" dirty="0"/>
              <a:t>BURSA ATATÜRK ANADOLU LİSESİ- 89</a:t>
            </a:r>
          </a:p>
          <a:p>
            <a:r>
              <a:rPr lang="tr-TR" dirty="0"/>
              <a:t>HÜRRİYET ANADOLU LİSESİ- 84,23</a:t>
            </a:r>
          </a:p>
          <a:p>
            <a:r>
              <a:rPr lang="tr-TR" dirty="0"/>
              <a:t>HASAN ALİ YÜCEL ANADOLU LİSESİ- </a:t>
            </a:r>
            <a:r>
              <a:rPr lang="tr-TR" dirty="0" smtClean="0"/>
              <a:t>82</a:t>
            </a:r>
            <a:endParaRPr lang="tr-TR" dirty="0"/>
          </a:p>
          <a:p>
            <a:r>
              <a:rPr lang="tr-TR" dirty="0"/>
              <a:t>ŞEHİT ONBAŞI HAKAN YUTKUN ANADOLU LİSESİ- 72</a:t>
            </a:r>
          </a:p>
          <a:p>
            <a:r>
              <a:rPr lang="tr-TR" dirty="0"/>
              <a:t>AHMET YESEVİ ANADOLU LİSESİ- 81,63</a:t>
            </a:r>
          </a:p>
          <a:p>
            <a:r>
              <a:rPr lang="tr-TR" dirty="0"/>
              <a:t>MUDANYA SAMİ EVKURAN ANADOLU LİSESİ- 93,09</a:t>
            </a:r>
          </a:p>
          <a:p>
            <a:r>
              <a:rPr lang="tr-TR" dirty="0"/>
              <a:t>AHMET RÜŞTÜ ANADOLU LİSESİ- 73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0378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971106" y="2074176"/>
            <a:ext cx="7185749" cy="224676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7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blipFill>
                  <a:blip r:embed="rId2"/>
                  <a:tile tx="0" ty="0" sx="100000" sy="100000" flip="none" algn="tl"/>
                </a:blip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SOSYAL BİLİMLER</a:t>
            </a:r>
          </a:p>
          <a:p>
            <a:pPr algn="ctr"/>
            <a:r>
              <a:rPr lang="tr-TR" sz="7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blipFill>
                  <a:blip r:embed="rId2"/>
                  <a:tile tx="0" ty="0" sx="100000" sy="100000" flip="none" algn="tl"/>
                </a:blip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LİSELERİ</a:t>
            </a:r>
          </a:p>
        </p:txBody>
      </p:sp>
    </p:spTree>
    <p:extLst>
      <p:ext uri="{BB962C8B-B14F-4D97-AF65-F5344CB8AC3E}">
        <p14:creationId xmlns:p14="http://schemas.microsoft.com/office/powerpoint/2010/main" val="2981289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SOSYAL BİLİMLER LİSELERİ– YÜZDELİK DİLİMLERİ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858" y="2780928"/>
            <a:ext cx="9324528" cy="1872208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tr-TR" b="1" dirty="0">
                <a:solidFill>
                  <a:schemeClr val="tx1"/>
                </a:solidFill>
              </a:rPr>
              <a:t>BTSO ALİ OSMAN SÖNMEZ SOSYAL BİLİMLER L.-9.28</a:t>
            </a:r>
          </a:p>
          <a:p>
            <a:pPr marL="457200" indent="-4572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tr-TR" dirty="0">
                <a:solidFill>
                  <a:schemeClr val="tx1"/>
                </a:solidFill>
              </a:rPr>
              <a:t>İNEGÖL HALİL İNALCIK SOSYAL BİLİMLER L. - 15.08</a:t>
            </a:r>
          </a:p>
        </p:txBody>
      </p:sp>
    </p:spTree>
    <p:extLst>
      <p:ext uri="{BB962C8B-B14F-4D97-AF65-F5344CB8AC3E}">
        <p14:creationId xmlns:p14="http://schemas.microsoft.com/office/powerpoint/2010/main" val="3810162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-108520" y="2132856"/>
            <a:ext cx="9468544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7000" b="1" cap="none" spc="30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blipFill>
                  <a:blip r:embed="rId2"/>
                  <a:tile tx="0" ty="0" sx="100000" sy="100000" flip="none" algn="tl"/>
                </a:blip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ANADOLU İMAM HATİP </a:t>
            </a:r>
            <a:r>
              <a:rPr lang="tr-TR" sz="7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blipFill>
                  <a:blip r:embed="rId2"/>
                  <a:tile tx="0" ty="0" sx="100000" sy="100000" flip="none" algn="tl"/>
                </a:blip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LİSELERİ</a:t>
            </a:r>
          </a:p>
        </p:txBody>
      </p:sp>
    </p:spTree>
    <p:extLst>
      <p:ext uri="{BB962C8B-B14F-4D97-AF65-F5344CB8AC3E}">
        <p14:creationId xmlns:p14="http://schemas.microsoft.com/office/powerpoint/2010/main" val="106358912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2259</TotalTime>
  <Words>740</Words>
  <Application>Microsoft Office PowerPoint</Application>
  <PresentationFormat>Ekran Gösterisi (4:3)</PresentationFormat>
  <Paragraphs>172</Paragraphs>
  <Slides>35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2</vt:i4>
      </vt:variant>
      <vt:variant>
        <vt:lpstr>Slayt Başlıkları</vt:lpstr>
      </vt:variant>
      <vt:variant>
        <vt:i4>35</vt:i4>
      </vt:variant>
    </vt:vector>
  </HeadingPairs>
  <TitlesOfParts>
    <vt:vector size="38" baseType="lpstr">
      <vt:lpstr>Ofis Teması</vt:lpstr>
      <vt:lpstr>ClipArt</vt:lpstr>
      <vt:lpstr>Klip</vt:lpstr>
      <vt:lpstr>  </vt:lpstr>
      <vt:lpstr>PowerPoint Sunusu</vt:lpstr>
      <vt:lpstr>FEN LİSELERİ – YÜZDELİK DİLİMLERİ</vt:lpstr>
      <vt:lpstr>PowerPoint Sunusu</vt:lpstr>
      <vt:lpstr>ANADOLU LİSELERİ  (SINAVLA ÖĞRENCİ ALAN LİSELER)</vt:lpstr>
      <vt:lpstr>ANADOLU LİSELERİ  (SINAVSIZ-KAYIT ALANIMIZ)</vt:lpstr>
      <vt:lpstr>PowerPoint Sunusu</vt:lpstr>
      <vt:lpstr>SOSYAL BİLİMLER LİSELERİ– YÜZDELİK DİLİMLERİ</vt:lpstr>
      <vt:lpstr>PowerPoint Sunusu</vt:lpstr>
      <vt:lpstr>ANADOLU İMAM HATİP LİSELERİ PROJE OKULLARI (MERKEZİ)</vt:lpstr>
      <vt:lpstr>MİHRAPLI ABDÜLKADİR CAN A.İ.H.L Fen ve Sosyal Bilimler/Musiki Proje Okulu</vt:lpstr>
      <vt:lpstr>ANADOLU İMAM HATİP LİSELERİ (SINAVSIZ-KAYIT ALANIMIZ)</vt:lpstr>
      <vt:lpstr>PowerPoint Sunusu</vt:lpstr>
      <vt:lpstr>MESLEKİ VE TEKNİK ANADOLU LİSELERİ (SINAV PUANIYLA ALAN LİSELER)</vt:lpstr>
      <vt:lpstr>OTOMOTİV ENDÜSTRİSİ İHRACATÇILARI BİRLİĞİ M.T.A.L </vt:lpstr>
      <vt:lpstr>HÜRRİYET M.T.A.L</vt:lpstr>
      <vt:lpstr>PowerPoint Sunusu</vt:lpstr>
      <vt:lpstr>PowerPoint Sunusu</vt:lpstr>
      <vt:lpstr>MESLEKİ VE TEKNİK ANADOLU LİSELERİ (SINAVSIZ-KAYIT ALANIMIZ)</vt:lpstr>
      <vt:lpstr> ÖZTİMURLAR MESLEKİ VE TEKNİK ANADOLU LİSESİ</vt:lpstr>
      <vt:lpstr>HÜRRİYET M.T.A.L.</vt:lpstr>
      <vt:lpstr>ALİ OSMAN SÖNMEZ MESLEKİ VE TEKNİK ANADOLU LİSESİ</vt:lpstr>
      <vt:lpstr>OSMANGAZİ HÜMA HATUN  MESLEKİ VE TEKNİK  ANADOLU LİSESİ</vt:lpstr>
      <vt:lpstr>OSMANGAZİ İMKB M.T.A.L.</vt:lpstr>
      <vt:lpstr>HAMİTLER TOKİ MESLEKİ VE TEKNİK ANADOLU LİSESİ</vt:lpstr>
      <vt:lpstr>HAMİDİYE M.T.A.L – (TARIM)</vt:lpstr>
      <vt:lpstr>M.T.A.L – (SAĞLIK) (SINAVLA ÖĞRENCİ ALAN LİSELER)</vt:lpstr>
      <vt:lpstr>TÜRK EĞİTİM VAKFI HAYRİ TOKAMAN M.T.A.L</vt:lpstr>
      <vt:lpstr>ŞEHİT HAKAN ÜNVER M.T.A.L </vt:lpstr>
      <vt:lpstr>M.T.A.L – (OTELCİLİK VE TURİZM)</vt:lpstr>
      <vt:lpstr>HACI SEVİM YILDIZ MOBİLYA VE İÇ MEKAN TASARIMI TEKNOLOJİSİ M.T.A.L</vt:lpstr>
      <vt:lpstr>HACI SEVİM YILDIZ MOBİLYA VE İÇ MEKAN TASARIMI TEKNOLOJİSİ M.T.A.L</vt:lpstr>
      <vt:lpstr>GÜZEL SANATLAR VE SPOR LİSELERİ</vt:lpstr>
      <vt:lpstr>GÜZEL SANATLAR VE SPOR LİSELERİ (YETENEK SINAVI İLE ÖĞRENCİ ALAN OKULLAR)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MESLEKİ VE TEKNİK ANADOLU LİSELERİ</dc:title>
  <dc:creator>pc1</dc:creator>
  <cp:lastModifiedBy>Belgelerim</cp:lastModifiedBy>
  <cp:revision>277</cp:revision>
  <dcterms:created xsi:type="dcterms:W3CDTF">2015-04-01T08:30:53Z</dcterms:created>
  <dcterms:modified xsi:type="dcterms:W3CDTF">2021-01-21T11:11:15Z</dcterms:modified>
</cp:coreProperties>
</file>